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PNG" ContentType="image/png"/>
  <Default Extension="vml" ContentType="application/vnd.openxmlformats-officedocument.vmlDrawi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68"/>
  </p:notesMasterIdLst>
  <p:sldIdLst>
    <p:sldId id="996" r:id="rId2"/>
    <p:sldId id="997" r:id="rId3"/>
    <p:sldId id="998" r:id="rId4"/>
    <p:sldId id="999" r:id="rId5"/>
    <p:sldId id="1000" r:id="rId6"/>
    <p:sldId id="1001" r:id="rId7"/>
    <p:sldId id="1002" r:id="rId8"/>
    <p:sldId id="1003" r:id="rId9"/>
    <p:sldId id="1004" r:id="rId10"/>
    <p:sldId id="1005" r:id="rId11"/>
    <p:sldId id="1006" r:id="rId12"/>
    <p:sldId id="1007" r:id="rId13"/>
    <p:sldId id="1008" r:id="rId14"/>
    <p:sldId id="1009" r:id="rId15"/>
    <p:sldId id="1010" r:id="rId16"/>
    <p:sldId id="1011" r:id="rId17"/>
    <p:sldId id="1012" r:id="rId18"/>
    <p:sldId id="1013" r:id="rId19"/>
    <p:sldId id="1014" r:id="rId20"/>
    <p:sldId id="1015" r:id="rId21"/>
    <p:sldId id="1016" r:id="rId22"/>
    <p:sldId id="1017" r:id="rId23"/>
    <p:sldId id="1018" r:id="rId24"/>
    <p:sldId id="1019" r:id="rId25"/>
    <p:sldId id="1020" r:id="rId26"/>
    <p:sldId id="1021" r:id="rId27"/>
    <p:sldId id="1060" r:id="rId28"/>
    <p:sldId id="1061" r:id="rId29"/>
    <p:sldId id="1062" r:id="rId30"/>
    <p:sldId id="1063" r:id="rId31"/>
    <p:sldId id="1022" r:id="rId32"/>
    <p:sldId id="1023" r:id="rId33"/>
    <p:sldId id="1024" r:id="rId34"/>
    <p:sldId id="1025" r:id="rId35"/>
    <p:sldId id="1026" r:id="rId36"/>
    <p:sldId id="1027" r:id="rId37"/>
    <p:sldId id="1028" r:id="rId38"/>
    <p:sldId id="1029" r:id="rId39"/>
    <p:sldId id="1056" r:id="rId40"/>
    <p:sldId id="1030" r:id="rId41"/>
    <p:sldId id="1031" r:id="rId42"/>
    <p:sldId id="1032" r:id="rId43"/>
    <p:sldId id="1033" r:id="rId44"/>
    <p:sldId id="1034" r:id="rId45"/>
    <p:sldId id="1035" r:id="rId46"/>
    <p:sldId id="1036" r:id="rId47"/>
    <p:sldId id="1037" r:id="rId48"/>
    <p:sldId id="1038" r:id="rId49"/>
    <p:sldId id="1039" r:id="rId50"/>
    <p:sldId id="1059" r:id="rId51"/>
    <p:sldId id="1058" r:id="rId52"/>
    <p:sldId id="1040" r:id="rId53"/>
    <p:sldId id="1041" r:id="rId54"/>
    <p:sldId id="1042" r:id="rId55"/>
    <p:sldId id="1043" r:id="rId56"/>
    <p:sldId id="1044" r:id="rId57"/>
    <p:sldId id="1045" r:id="rId58"/>
    <p:sldId id="1046" r:id="rId59"/>
    <p:sldId id="1047" r:id="rId60"/>
    <p:sldId id="1048" r:id="rId61"/>
    <p:sldId id="1049" r:id="rId62"/>
    <p:sldId id="1050" r:id="rId63"/>
    <p:sldId id="1051" r:id="rId64"/>
    <p:sldId id="1052" r:id="rId65"/>
    <p:sldId id="1053" r:id="rId66"/>
    <p:sldId id="1054" r:id="rId67"/>
  </p:sldIdLst>
  <p:sldSz cx="9144000" cy="6858000" type="screen4x3"/>
  <p:notesSz cx="6797675" cy="99282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F3300"/>
    <a:srgbClr val="FF00FF"/>
    <a:srgbClr val="261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807" autoAdjust="0"/>
  </p:normalViewPr>
  <p:slideViewPr>
    <p:cSldViewPr>
      <p:cViewPr varScale="1">
        <p:scale>
          <a:sx n="110" d="100"/>
          <a:sy n="110" d="100"/>
        </p:scale>
        <p:origin x="48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Relationship Id="rId2" Type="http://schemas.openxmlformats.org/officeDocument/2006/relationships/image" Target="../media/image8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4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4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907"/>
            <a:ext cx="4984962" cy="446770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814"/>
            <a:ext cx="2945659" cy="4964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1814"/>
            <a:ext cx="2945659" cy="4964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D3016393-A70A-4475-9CD7-8B231A96BA57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17001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016393-A70A-4475-9CD7-8B231A96BA57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21800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016393-A70A-4475-9CD7-8B231A96BA57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31557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016393-A70A-4475-9CD7-8B231A96BA57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415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016393-A70A-4475-9CD7-8B231A96BA57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04048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016393-A70A-4475-9CD7-8B231A96BA57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1720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BA839-DF57-A442-A108-C4F4595972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1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BA839-DF57-A442-A108-C4F4595972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3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40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9729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730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1244B6-3D42-FC41-85B1-34B6A3D90B97}" type="datetime1">
              <a:rPr lang="en-US" altLang="zh-CN" smtClean="0"/>
              <a:t>4/23/24</a:t>
            </a:fld>
            <a:endParaRPr lang="en-US" altLang="zh-CN" dirty="0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CBF67C-D392-4266-B257-89EF141B4C96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731AD2-347B-4556-8C76-0B9F5A076723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954A43-8B11-B048-8E0C-DA4ACA3864EE}" type="datetime1">
              <a:rPr lang="en-US" altLang="zh-CN" smtClean="0"/>
              <a:t>4/23/24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02FF9A-5947-45F3-ABFC-436EA032393B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A20884-5B0F-E742-8B1B-745BBB8D07F9}" type="datetime1">
              <a:rPr lang="en-US" altLang="zh-CN" smtClean="0"/>
              <a:t>4/23/24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18F8B8-3FB5-463C-A387-6BC2D35C345E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256394-DBF5-774E-9A95-913EC22A609B}" type="datetime1">
              <a:rPr lang="en-US" altLang="zh-CN" smtClean="0"/>
              <a:t>4/23/24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A1AD1-6775-4F19-AFB3-AF6BA98F5527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3DB8E5-B350-7E41-AFE8-C450F8EB30D2}" type="datetime1">
              <a:rPr lang="en-US" altLang="zh-CN" smtClean="0"/>
              <a:t>4/23/24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1003CE-5D26-4498-8D64-AA72FDE883B5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3115A4-46D6-3741-8C21-B5B429973989}" type="datetime1">
              <a:rPr lang="en-US" altLang="zh-CN" smtClean="0"/>
              <a:t>4/23/24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FE9860-A828-41B0-9186-87D182A4A18C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66133-09E3-444E-B752-F1D51E5D800F}" type="datetime1">
              <a:rPr lang="en-US" altLang="zh-CN" smtClean="0"/>
              <a:t>4/23/24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439B0B-B20F-4942-B44E-357D3D8660AF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4468FB-45A7-D848-865D-E821C72DD3D2}" type="datetime1">
              <a:rPr lang="en-US" altLang="zh-CN" smtClean="0"/>
              <a:t>4/23/24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2308B0-52A9-437D-9700-D7B37876F5B1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F12399-B2E7-7043-A35E-5895B5297278}" type="datetime1">
              <a:rPr lang="en-US" altLang="zh-CN" smtClean="0"/>
              <a:t>4/23/24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7A787D-D16F-476E-A606-15D8F2548A4F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3257AC-487B-EC44-BDA9-59F50A9BE9BA}" type="datetime1">
              <a:rPr lang="en-US" altLang="zh-CN" smtClean="0"/>
              <a:t>4/23/24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AB107-A67B-4AFA-AB3F-D044887F35E5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5167B8-ABCE-AA4A-8AFB-6F91A3022B6F}" type="datetime1">
              <a:rPr lang="en-US" altLang="zh-CN" smtClean="0"/>
              <a:t>4/23/24</a:t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</a:defRPr>
            </a:lvl1pPr>
          </a:lstStyle>
          <a:p>
            <a:pPr>
              <a:defRPr/>
            </a:pPr>
            <a:fld id="{34342225-89FC-4846-9E75-635859F1B946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9626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9626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9626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hlink"/>
                </a:solidFill>
              </a:endParaRPr>
            </a:p>
          </p:txBody>
        </p:sp>
        <p:sp>
          <p:nvSpPr>
            <p:cNvPr id="9626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hlink"/>
                </a:solidFill>
              </a:endParaRPr>
            </a:p>
          </p:txBody>
        </p:sp>
        <p:sp>
          <p:nvSpPr>
            <p:cNvPr id="9626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9626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hlink"/>
                </a:solidFill>
              </a:endParaRPr>
            </a:p>
          </p:txBody>
        </p:sp>
        <p:sp>
          <p:nvSpPr>
            <p:cNvPr id="9626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9626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9626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627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fld id="{ED60C401-3D14-3B4E-8AED-356D6F6D8D45}" type="datetime1">
              <a:rPr lang="en-US" altLang="zh-CN" smtClean="0"/>
              <a:t>4/23/24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80" r:id="rId3"/>
    <p:sldLayoutId id="2147483679" r:id="rId4"/>
    <p:sldLayoutId id="2147483678" r:id="rId5"/>
    <p:sldLayoutId id="2147483677" r:id="rId6"/>
    <p:sldLayoutId id="2147483676" r:id="rId7"/>
    <p:sldLayoutId id="2147483675" r:id="rId8"/>
    <p:sldLayoutId id="2147483674" r:id="rId9"/>
    <p:sldLayoutId id="2147483673" r:id="rId10"/>
    <p:sldLayoutId id="214748367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4" Type="http://schemas.openxmlformats.org/officeDocument/2006/relationships/image" Target="../media/image41.png"/><Relationship Id="rId5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0.png"/><Relationship Id="rId3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0.png"/><Relationship Id="rId3" Type="http://schemas.openxmlformats.org/officeDocument/2006/relationships/image" Target="../media/image56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0.png"/><Relationship Id="rId3" Type="http://schemas.openxmlformats.org/officeDocument/2006/relationships/image" Target="../media/image6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6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0.png"/><Relationship Id="rId3" Type="http://schemas.openxmlformats.org/officeDocument/2006/relationships/image" Target="../media/image6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0.png"/><Relationship Id="rId3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81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82.wmf"/><Relationship Id="rId7" Type="http://schemas.openxmlformats.org/officeDocument/2006/relationships/image" Target="../media/image980.png"/><Relationship Id="rId8" Type="http://schemas.openxmlformats.org/officeDocument/2006/relationships/image" Target="../media/image102.png"/><Relationship Id="rId9" Type="http://schemas.openxmlformats.org/officeDocument/2006/relationships/image" Target="../media/image10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Relationship Id="rId3" Type="http://schemas.openxmlformats.org/officeDocument/2006/relationships/image" Target="../media/image9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0.png"/><Relationship Id="rId3" Type="http://schemas.openxmlformats.org/officeDocument/2006/relationships/image" Target="../media/image10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Relationship Id="rId3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329073" y="1313765"/>
            <a:ext cx="6708312" cy="833229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Chapter</a:t>
            </a:r>
            <a:r>
              <a:rPr lang="zh-CN" altLang="en-US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6 Point Estimation</a:t>
            </a:r>
            <a:endParaRPr lang="en-US" kern="0" dirty="0">
              <a:solidFill>
                <a:schemeClr val="bg2">
                  <a:lumMod val="60000"/>
                  <a:lumOff val="4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76645" y="2798930"/>
            <a:ext cx="7110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6.1 Some General Concepts of Point Estimation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76645" y="3699030"/>
            <a:ext cx="6210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6.2 Methods of Point Estimation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755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701570" y="683695"/>
                <a:ext cx="7695855" cy="5400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  </a:t>
                </a:r>
                <a:r>
                  <a:rPr lang="en-US" altLang="zh-CN" sz="240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Square Error:</a:t>
                </a:r>
                <a:endParaRPr lang="zh-CN" altLang="en-US" sz="24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     </a:t>
                </a:r>
              </a:p>
              <a:p>
                <a:pPr algn="just"/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      A sensible way to quantify the idea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 being close to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 is to consider the squared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altLang="zh-CN" sz="200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. For some samples,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 will be quite close to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 and the resulting squared error will be near 0. Other samples may give values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 far from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, corresponding to very large squared errors. An omnibus measure of accuracy is the </a:t>
                </a:r>
                <a:r>
                  <a:rPr lang="en-US" altLang="zh-CN" sz="2000" i="1" dirty="0">
                    <a:latin typeface="Times New Roman" charset="0"/>
                    <a:ea typeface="Times New Roman" charset="0"/>
                    <a:cs typeface="Times New Roman" charset="0"/>
                  </a:rPr>
                  <a:t>expected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or </a:t>
                </a:r>
                <a:r>
                  <a:rPr lang="en-US" altLang="zh-CN" sz="2000" i="1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mean square error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MSE =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altLang="zh-CN" sz="200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−</m:t>
                                </m:r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. </a:t>
                </a:r>
              </a:p>
              <a:p>
                <a:pPr algn="just"/>
                <a:endParaRPr lang="en-US" altLang="zh-CN" sz="20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     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If a first estimator has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smaller MSE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 than does a second, it is natural to say that the first estimator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is the better one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. However, MSE will generally depend on the value of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. What often happens is that one estimator will have a smaller MSE for some values of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 and a larger MSE for other values.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Finding an estimator with the smallest MSE is typically not possible. </a:t>
                </a:r>
              </a:p>
              <a:p>
                <a:pPr algn="just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We would find the best estimator among those satisfy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/>
                      </a:rPr>
                      <m:t>E</m:t>
                    </m:r>
                    <m:d>
                      <m:d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zh-CN" altLang="en-US" sz="2000" i="1"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altLang="zh-CN" sz="2000" i="1">
                        <a:latin typeface="Cambria Math"/>
                      </a:rPr>
                      <m:t>=</m:t>
                    </m:r>
                    <m:r>
                      <a:rPr lang="en-US" altLang="zh-CN" sz="2000" i="1">
                        <a:latin typeface="Cambria Math"/>
                      </a:rPr>
                      <m:t>𝜃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zh-CN" sz="20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0" y="683695"/>
                <a:ext cx="7695855" cy="5400453"/>
              </a:xfrm>
              <a:prstGeom prst="rect">
                <a:avLst/>
              </a:prstGeom>
              <a:blipFill>
                <a:blip r:embed="rId2"/>
                <a:stretch>
                  <a:fillRect l="-792" t="-903" r="-792" b="-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3506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746575" y="593685"/>
            <a:ext cx="5163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FF"/>
                </a:solidFill>
                <a:latin typeface="Times New Roman" charset="0"/>
                <a:ea typeface="Times New Roman" charset="0"/>
                <a:cs typeface="Times New Roman" charset="0"/>
              </a:rPr>
              <a:t>1)</a:t>
            </a:r>
            <a:r>
              <a:rPr lang="zh-CN" altLang="en-US" sz="2400" dirty="0">
                <a:solidFill>
                  <a:srgbClr val="3333FF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400" dirty="0">
                <a:solidFill>
                  <a:srgbClr val="3333FF"/>
                </a:solidFill>
                <a:latin typeface="Times New Roman" charset="0"/>
                <a:ea typeface="Times New Roman" charset="0"/>
                <a:cs typeface="Times New Roman" charset="0"/>
              </a:rPr>
              <a:t>Unbiased</a:t>
            </a:r>
            <a:r>
              <a:rPr lang="zh-CN" altLang="en-US" sz="2400" dirty="0">
                <a:solidFill>
                  <a:srgbClr val="333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3333FF"/>
                </a:solidFill>
                <a:latin typeface="Times New Roman" charset="0"/>
                <a:ea typeface="Times New Roman" charset="0"/>
                <a:cs typeface="Times New Roman" charset="0"/>
              </a:rPr>
              <a:t>estimators</a:t>
            </a:r>
            <a:endParaRPr lang="en-US" sz="2400" dirty="0">
              <a:solidFill>
                <a:srgbClr val="3333FF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836584" y="1133745"/>
                <a:ext cx="7425825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Definition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altLang="zh-CN" sz="2000" b="1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0" indent="0" algn="just">
                  <a:buNone/>
                </a:pP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A point 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 is said to be an </a:t>
                </a:r>
                <a:r>
                  <a:rPr lang="en-US" altLang="zh-CN" sz="2000" b="1" dirty="0">
                    <a:latin typeface="Times New Roman" charset="0"/>
                    <a:ea typeface="Times New Roman" charset="0"/>
                    <a:cs typeface="Times New Roman" charset="0"/>
                  </a:rPr>
                  <a:t>unbiased estimator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𝐸</m:t>
                    </m:r>
                    <m:d>
                      <m:dPr>
                        <m:ctrlPr>
                          <a:rPr lang="en-US" altLang="zh-CN" sz="20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 for every possible value of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.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 is not unbiased, the difference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𝐸</m:t>
                    </m:r>
                    <m:d>
                      <m:dPr>
                        <m:ctrlPr>
                          <a:rPr lang="en-US" altLang="zh-CN" sz="20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−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 is called the </a:t>
                </a:r>
                <a:r>
                  <a:rPr lang="en-US" altLang="zh-CN" sz="2000" b="1" dirty="0">
                    <a:latin typeface="Times New Roman" charset="0"/>
                    <a:ea typeface="Times New Roman" charset="0"/>
                    <a:cs typeface="Times New Roman" charset="0"/>
                  </a:rPr>
                  <a:t>bias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84" y="1133745"/>
                <a:ext cx="7425825" cy="1415772"/>
              </a:xfrm>
              <a:prstGeom prst="rect">
                <a:avLst/>
              </a:prstGeom>
              <a:blipFill rotWithShape="0">
                <a:blip r:embed="rId3"/>
                <a:stretch>
                  <a:fillRect l="-821" t="-2586" r="-903" b="-56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32" y="4194085"/>
            <a:ext cx="7244168" cy="20062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/>
              <p:cNvSpPr/>
              <p:nvPr/>
            </p:nvSpPr>
            <p:spPr>
              <a:xfrm>
                <a:off x="836584" y="2663915"/>
                <a:ext cx="7605846" cy="13496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     </a:t>
                </a:r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That is,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is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unbiased</a:t>
                </a:r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if its probability (i.e., sampling) distribution is always “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centered</a:t>
                </a:r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” at the true value of the parameter. Note that “centered” here means that the expected value, not the median, of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is equal to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84" y="2663915"/>
                <a:ext cx="7605846" cy="1349600"/>
              </a:xfrm>
              <a:prstGeom prst="rect">
                <a:avLst/>
              </a:prstGeom>
              <a:blipFill rotWithShape="0">
                <a:blip r:embed="rId5"/>
                <a:stretch>
                  <a:fillRect l="-801" t="-1810" r="-801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924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11560" y="1210396"/>
                <a:ext cx="7830870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0" indent="0" algn="just" defTabSz="914400">
                  <a:lnSpc>
                    <a:spcPct val="150000"/>
                  </a:lnSpc>
                  <a:spcBef>
                    <a:spcPts val="0"/>
                  </a:spcBef>
                  <a:buClrTx/>
                  <a:buNone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Proposition</a:t>
                </a:r>
              </a:p>
              <a:p>
                <a:pPr marL="0" lvl="0" indent="0" algn="just" defTabSz="914400">
                  <a:spcBef>
                    <a:spcPts val="0"/>
                  </a:spcBef>
                  <a:buClrTx/>
                  <a:buNone/>
                </a:pPr>
                <a:r>
                  <a:rPr lang="zh-CN" altLang="en-US" sz="2400" dirty="0">
                    <a:latin typeface="Times New Roman" charset="0"/>
                    <a:cs typeface="Times New Roman" charset="0"/>
                  </a:rPr>
                  <a:t>     </a:t>
                </a:r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𝑋</m:t>
                    </m:r>
                  </m:oMath>
                </a14:m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 is a binomial </a:t>
                </a:r>
                <a:r>
                  <a:rPr lang="en-US" altLang="zh-CN" sz="2400" dirty="0" err="1">
                    <a:latin typeface="Times New Roman" charset="0"/>
                    <a:cs typeface="Times New Roman" charset="0"/>
                  </a:rPr>
                  <a:t>rv</a:t>
                </a:r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 with parameters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, the sample proportion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𝑝</m:t>
                        </m:r>
                      </m:e>
                    </m:acc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=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𝑋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/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 is an unbiased estimator of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.</a:t>
                </a:r>
                <a:endParaRPr lang="en-US" altLang="zh-CN" sz="2800" dirty="0">
                  <a:latin typeface="Times New Roman" charset="0"/>
                  <a:cs typeface="Times New Roman" charset="0"/>
                </a:endParaRPr>
              </a:p>
              <a:p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10396"/>
                <a:ext cx="7830870" cy="1723549"/>
              </a:xfrm>
              <a:prstGeom prst="rect">
                <a:avLst/>
              </a:prstGeom>
              <a:blipFill rotWithShape="0">
                <a:blip r:embed="rId2"/>
                <a:stretch>
                  <a:fillRect l="-1167" r="-1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66555" y="3282788"/>
                <a:ext cx="7605845" cy="104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Proof:</a:t>
                </a:r>
                <a:endParaRPr lang="en-US" altLang="zh-CN" sz="2400" dirty="0">
                  <a:ea typeface="Times New Roman" charset="0"/>
                  <a:cs typeface="Times New Roman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             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0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0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𝑋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0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altLang="zh-CN" sz="20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𝑛𝑝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𝑝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.</m:t>
                      </m:r>
                    </m:oMath>
                  </m:oMathPara>
                </a14:m>
                <a:endParaRPr lang="en-US" altLang="zh-CN" sz="2000" i="1" dirty="0">
                  <a:latin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55" y="3282788"/>
                <a:ext cx="7605845" cy="1046312"/>
              </a:xfrm>
              <a:prstGeom prst="rect">
                <a:avLst/>
              </a:prstGeom>
              <a:blipFill rotWithShape="0">
                <a:blip r:embed="rId3"/>
                <a:stretch>
                  <a:fillRect l="-1282" t="-46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987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31540" y="833516"/>
                <a:ext cx="837093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b="1" dirty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 4: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Suppose that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𝑋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the reaction time to a certain stimulus, has a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uniform distribution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lang="en-US" altLang="zh-CN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∼</m:t>
                    </m:r>
                    <m:r>
                      <a:rPr lang="en-US" altLang="zh-CN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𝑈</m:t>
                    </m:r>
                    <m:r>
                      <a:rPr lang="en-US" altLang="zh-CN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[0,</m:t>
                    </m:r>
                    <m:r>
                      <a:rPr lang="en-US" altLang="zh-CN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𝜃</m:t>
                    </m:r>
                    <m:r>
                      <a:rPr lang="en-US" altLang="zh-CN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]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(so the density function of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𝑋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is rectangular in shape with height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1/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0≤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≤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	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). 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0" y="833516"/>
                <a:ext cx="8370930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1165" t="-4061" r="-2039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31540" y="2258223"/>
                <a:ext cx="8235915" cy="1215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   Since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is the largest possible time in the entire population of reaction times, consider as a first estimator the largest sample reaction time: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max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⁡(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rPr>
                      <m:t>, …,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. </a:t>
                </a:r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0" y="2258223"/>
                <a:ext cx="8235915" cy="1215782"/>
              </a:xfrm>
              <a:prstGeom prst="rect">
                <a:avLst/>
              </a:prstGeom>
              <a:blipFill rotWithShape="0">
                <a:blip r:embed="rId3"/>
                <a:stretch>
                  <a:fillRect l="-1184" t="-4000" b="-10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31540" y="3797685"/>
                <a:ext cx="8280920" cy="846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   If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=5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dirty="0">
                        <a:latin typeface="Cambria Math" panose="02040503050406030204" pitchFamily="18" charset="0"/>
                        <a:cs typeface="Times New Roman" charset="0"/>
                      </a:rPr>
                      <m:t>=4.2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=1.7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=2.4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4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=3.9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5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.3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the point estimate of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func>
                      <m:func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cs typeface="Times New Roman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a:rPr lang="en-US" altLang="zh-CN" sz="2400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4.2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Times New Roman" panose="02020603050405020304" pitchFamily="18" charset="0"/>
                                <a:ea typeface="Times New Roman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1.7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Times New Roman" panose="02020603050405020304" pitchFamily="18" charset="0"/>
                                <a:ea typeface="Times New Roman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2.4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Times New Roman" panose="02020603050405020304" pitchFamily="18" charset="0"/>
                                <a:ea typeface="Times New Roman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3.9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Times New Roman" panose="02020603050405020304" pitchFamily="18" charset="0"/>
                                <a:ea typeface="Times New Roman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Times New Roman" panose="02020603050405020304" pitchFamily="18" charset="0"/>
                                <a:ea typeface="Times New Roman" charset="0"/>
                                <a:cs typeface="Times New Roman" panose="02020603050405020304" pitchFamily="18" charset="0"/>
                              </a:rPr>
                              <m:t>.3</m:t>
                            </m:r>
                          </m:e>
                        </m:d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=4.2</m:t>
                    </m:r>
                    <m:r>
                      <a:rPr lang="en-US" altLang="zh-CN" sz="2400">
                        <a:latin typeface="Cambria Math" charset="0"/>
                        <a:cs typeface="Times New Roman" charset="0"/>
                      </a:rPr>
                      <m:t>.</m:t>
                    </m:r>
                  </m:oMath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0" y="3797685"/>
                <a:ext cx="8280920" cy="846450"/>
              </a:xfrm>
              <a:prstGeom prst="rect">
                <a:avLst/>
              </a:prstGeom>
              <a:blipFill rotWithShape="0">
                <a:blip r:embed="rId4"/>
                <a:stretch>
                  <a:fillRect l="-1178" t="-7914" r="-4713" b="-158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76545" y="5033081"/>
                <a:ext cx="8190910" cy="861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Obviously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biased estimator, since we always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4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However, we can modify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to obtain an unbiased estimator of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5" y="5033081"/>
                <a:ext cx="8190910" cy="861903"/>
              </a:xfrm>
              <a:prstGeom prst="rect">
                <a:avLst/>
              </a:prstGeom>
              <a:blipFill rotWithShape="0">
                <a:blip r:embed="rId5"/>
                <a:stretch>
                  <a:fillRect l="-1116" t="-3546" r="-818" b="-156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5083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76545" y="593685"/>
                <a:ext cx="82809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 uniform distribution on the interval from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</a:rPr>
                      <m:t>0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5" y="593685"/>
                <a:ext cx="8280920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1104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76545" y="1223755"/>
                <a:ext cx="8010891" cy="940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charset="0"/>
                          <a:cs typeface="Times New Roman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  <m:t>𝜃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  <m:t>𝑦𝑛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  <m:t>𝑛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  <m:t>𝑑𝑦</m:t>
                          </m:r>
                        </m:e>
                      </m:nary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  <m:t>𝑛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  <m:t>+1 </m:t>
                          </m:r>
                        </m:den>
                      </m:f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charset="0"/>
                          <a:cs typeface="Times New Roman" charset="0"/>
                        </a:rPr>
                        <m:t>⋅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  <m:t>𝜃</m:t>
                          </m:r>
                        </m:sup>
                      </m:sSubSup>
                      <m:r>
                        <a:rPr lang="en-US" altLang="zh-CN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dirty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+1</m:t>
                          </m:r>
                        </m:den>
                      </m:f>
                      <m:r>
                        <a:rPr lang="en-US" altLang="zh-CN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∙</m:t>
                      </m:r>
                      <m:r>
                        <a:rPr lang="zh-CN" alt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𝜃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&lt;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𝜃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 </m:t>
                      </m:r>
                    </m:oMath>
                  </m:oMathPara>
                </a14:m>
                <a:endParaRPr lang="en-US" altLang="zh-CN" sz="2400" dirty="0">
                  <a:latin typeface="Times New Roman" charset="0"/>
                  <a:ea typeface="Cambria Math" panose="02040503050406030204" pitchFamily="18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5" y="1223755"/>
                <a:ext cx="8010891" cy="9400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76545" y="2303875"/>
                <a:ext cx="7785865" cy="846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The bias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is given by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𝜃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/(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+1)−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𝜃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=−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𝜃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/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+1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), which approaches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0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gets large.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5" y="2303875"/>
                <a:ext cx="7785865" cy="846450"/>
              </a:xfrm>
              <a:prstGeom prst="rect">
                <a:avLst/>
              </a:prstGeom>
              <a:blipFill rotWithShape="0">
                <a:blip r:embed="rId4"/>
                <a:stretch>
                  <a:fillRect l="-1175" t="-3597" r="-1253" b="-158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21550" y="3218532"/>
                <a:ext cx="7740860" cy="1155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Consider the estimator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charset="0"/>
                              <a:cs typeface="Times New Roman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dirty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+1</m:t>
                          </m:r>
                        </m:num>
                        <m:den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cs typeface="Times New Roman" charset="0"/>
                        </a:rPr>
                        <m:t>max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m:t>, …, 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50" y="3218532"/>
                <a:ext cx="7740860" cy="1155573"/>
              </a:xfrm>
              <a:prstGeom prst="rect">
                <a:avLst/>
              </a:prstGeom>
              <a:blipFill rotWithShape="0">
                <a:blip r:embed="rId5"/>
                <a:stretch>
                  <a:fillRect l="-1261" t="-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08302" y="4389512"/>
                <a:ext cx="8114148" cy="1865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The mean value of this estimator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dirty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dirty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 dirty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𝑛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altLang="zh-CN" sz="2400" i="1" dirty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altLang="zh-CN" sz="2400" dirty="0">
                                      <a:latin typeface="Times New Roman" charset="0"/>
                                      <a:ea typeface="Times New Roman" charset="0"/>
                                      <a:cs typeface="Times New Roman" charset="0"/>
                                    </a:rPr>
                                    <m:t>, …, 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+1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∙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 dirty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altLang="zh-CN" sz="2400" dirty="0">
                                      <a:latin typeface="Times New Roman" charset="0"/>
                                      <a:ea typeface="Times New Roman" charset="0"/>
                                      <a:cs typeface="Times New Roman" charset="0"/>
                                    </a:rPr>
                                    <m:t>, …, 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+1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2400" i="1" dirty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+1</m:t>
                          </m:r>
                        </m:den>
                      </m:f>
                      <m:r>
                        <a:rPr lang="zh-CN" altLang="en-US" sz="2400" i="1" dirty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𝜃</m:t>
                      </m:r>
                      <m:r>
                        <a:rPr lang="en-US" altLang="zh-CN" sz="2400" dirty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𝜃</m:t>
                      </m:r>
                    </m:oMath>
                  </m:oMathPara>
                </a14:m>
                <a:endParaRPr lang="en-US" altLang="zh-CN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02" y="4389512"/>
                <a:ext cx="8114148" cy="1865511"/>
              </a:xfrm>
              <a:prstGeom prst="rect">
                <a:avLst/>
              </a:prstGeom>
              <a:blipFill rotWithShape="0">
                <a:blip r:embed="rId6"/>
                <a:stretch>
                  <a:fillRect l="-1127" t="-2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0605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791581" y="1223755"/>
                <a:ext cx="724580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Using this estimator on the data gives the estimate</a:t>
                </a:r>
              </a:p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                       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(6/5)(4.2)= 5.04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81" y="1223755"/>
                <a:ext cx="7245804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1347"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56565" y="2489410"/>
                <a:ext cx="77858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For an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unbiased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estimator, some estimates will be too large and others will be too small, but in the long run there will be no systematic tendency to underestimate or overestimate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65" y="2489410"/>
                <a:ext cx="7785865" cy="1200329"/>
              </a:xfrm>
              <a:prstGeom prst="rect">
                <a:avLst/>
              </a:prstGeom>
              <a:blipFill>
                <a:blip r:embed="rId3"/>
                <a:stretch>
                  <a:fillRect l="-1253" t="-4061" r="-1175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3800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76544" y="886069"/>
                <a:ext cx="7605845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0" indent="0" algn="just" defTabSz="914400">
                  <a:lnSpc>
                    <a:spcPct val="150000"/>
                  </a:lnSpc>
                  <a:spcBef>
                    <a:spcPts val="0"/>
                  </a:spcBef>
                  <a:buClrTx/>
                  <a:buNone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Principle of Unbiased Estimation</a:t>
                </a:r>
              </a:p>
              <a:p>
                <a:pPr marL="0" lvl="0" indent="0" algn="just" defTabSz="914400">
                  <a:lnSpc>
                    <a:spcPct val="150000"/>
                  </a:lnSpc>
                  <a:spcBef>
                    <a:spcPts val="0"/>
                  </a:spcBef>
                  <a:buClrTx/>
                  <a:buNone/>
                </a:pPr>
                <a:r>
                  <a:rPr lang="zh-CN" altLang="en-US" sz="2400" dirty="0">
                    <a:latin typeface="Times New Roman" charset="0"/>
                    <a:cs typeface="Times New Roman" charset="0"/>
                  </a:rPr>
                  <a:t>       </a:t>
                </a:r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When choosing among several different estimators of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, select one that is unbiased. </a:t>
                </a:r>
                <a:endParaRPr lang="en-US" altLang="zh-CN" sz="2800" dirty="0">
                  <a:latin typeface="Times New Roman" charset="0"/>
                  <a:cs typeface="Times New Roman" charset="0"/>
                </a:endParaRPr>
              </a:p>
              <a:p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4" y="886069"/>
                <a:ext cx="7605845" cy="2092881"/>
              </a:xfrm>
              <a:prstGeom prst="rect">
                <a:avLst/>
              </a:prstGeom>
              <a:blipFill rotWithShape="0">
                <a:blip r:embed="rId2"/>
                <a:stretch>
                  <a:fillRect l="-1202" r="-12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76545" y="3068960"/>
                <a:ext cx="8055895" cy="2310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algn="just" defTabSz="914400">
                  <a:spcBef>
                    <a:spcPts val="0"/>
                  </a:spcBef>
                  <a:buClrTx/>
                  <a:buFont typeface="Wingdings 3" charset="2"/>
                  <a:buNone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Proposition</a:t>
                </a:r>
              </a:p>
              <a:p>
                <a:pPr marL="0" indent="0" algn="just" defTabSz="914400">
                  <a:spcBef>
                    <a:spcPts val="0"/>
                  </a:spcBef>
                  <a:buClrTx/>
                  <a:buFont typeface="Wingdings 3" charset="2"/>
                  <a:buNone/>
                </a:pPr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 be a random sample from a distribution with mean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cs typeface="Times New Roman" charset="0"/>
                      </a:rPr>
                      <m:t>𝜇</m:t>
                    </m:r>
                  </m:oMath>
                </a14:m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. Then the estimator</a:t>
                </a:r>
              </a:p>
              <a:p>
                <a:pPr marL="0" indent="0" algn="just" defTabSz="914400">
                  <a:spcBef>
                    <a:spcPts val="0"/>
                  </a:spcBef>
                  <a:buClrTx/>
                  <a:buFont typeface="Wingdings 3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charset="0"/>
                              <a:cs typeface="Times New Roman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charset="0"/>
                              <a:cs typeface="Times New Roman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4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sz="2400" i="1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altLang="zh-CN" sz="2400" dirty="0">
                  <a:latin typeface="Times New Roman" charset="0"/>
                  <a:cs typeface="Times New Roman" charset="0"/>
                </a:endParaRPr>
              </a:p>
              <a:p>
                <a:pPr marL="0" indent="0" algn="just" defTabSz="914400">
                  <a:spcBef>
                    <a:spcPts val="0"/>
                  </a:spcBef>
                  <a:buClrTx/>
                  <a:buFont typeface="Wingdings 3" charset="2"/>
                  <a:buNone/>
                </a:pPr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is unbiased for estimating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5" y="3068960"/>
                <a:ext cx="8055895" cy="2310825"/>
              </a:xfrm>
              <a:prstGeom prst="rect">
                <a:avLst/>
              </a:prstGeom>
              <a:blipFill rotWithShape="0">
                <a:blip r:embed="rId3"/>
                <a:stretch>
                  <a:fillRect l="-1135" t="-2105" r="-1135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195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611560" y="488537"/>
                <a:ext cx="7620967" cy="2305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000" b="1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Proof:</a:t>
                </a:r>
              </a:p>
              <a:p>
                <a:pPr algn="just"/>
                <a:r>
                  <a:rPr lang="en-US" altLang="zh-CN" sz="20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For any </a:t>
                </a:r>
                <a:r>
                  <a:rPr lang="en-US" altLang="zh-CN" sz="2000" dirty="0" err="1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rv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𝑌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𝑉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𝑌</m:t>
                        </m:r>
                      </m:e>
                    </m:d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 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𝐸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 dirty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CN" sz="20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− </m:t>
                    </m:r>
                    <m:sSup>
                      <m:sSupPr>
                        <m:ctrlP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 dirty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a:rPr lang="en-US" altLang="zh-CN" sz="20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sz="2000" i="1" dirty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zh-CN" altLang="en-US" sz="2000" dirty="0" smtClean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so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𝐸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 dirty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CN" sz="20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𝑉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𝑌</m:t>
                        </m:r>
                      </m:e>
                    </m:d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+</m:t>
                    </m:r>
                    <m:sSup>
                      <m:sSupPr>
                        <m:ctrlP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 dirty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a:rPr lang="en-US" altLang="zh-CN" sz="20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sz="2000" i="1" dirty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p>
                    </m:sSup>
                    <m:r>
                      <a:rPr lang="en-US" altLang="zh-CN" sz="2000" dirty="0">
                        <a:solidFill>
                          <a:prstClr val="black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.</m:t>
                    </m:r>
                    <m:r>
                      <a:rPr lang="zh-CN" altLang="en-US" sz="2000" dirty="0">
                        <a:solidFill>
                          <a:prstClr val="black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endParaRPr lang="en-US" altLang="zh-CN" sz="2000" dirty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en-US" altLang="zh-CN" sz="20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Applying this to</a:t>
                </a:r>
                <a:endParaRPr lang="en-US" altLang="zh-CN" sz="2000" dirty="0">
                  <a:ea typeface="Times New Roman" charset="0"/>
                  <a:cs typeface="Times New Roman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latin typeface="Cambria Math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charset="0"/>
                              <a:cs typeface="Times New Roman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0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altLang="zh-CN" sz="2000" i="1">
                                              <a:latin typeface="Cambria Math" charset="0"/>
                                              <a:cs typeface="Times New Roman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charset="0"/>
                                                  <a:cs typeface="Times New Roman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cs typeface="Times New Roman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cs typeface="Times New Roman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r>
                  <a:rPr lang="en-US" altLang="zh-CN" sz="2000" dirty="0" smtClean="0">
                    <a:solidFill>
                      <a:prstClr val="black"/>
                    </a:solidFill>
                    <a:latin typeface="Times New Roman" charset="0"/>
                    <a:cs typeface="Times New Roman" charset="0"/>
                  </a:rPr>
                  <a:t>gives</a:t>
                </a:r>
                <a:endParaRPr lang="en-US" altLang="zh-CN" sz="2000" dirty="0">
                  <a:solidFill>
                    <a:prstClr val="black"/>
                  </a:solidFill>
                  <a:latin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88537"/>
                <a:ext cx="7620967" cy="2305118"/>
              </a:xfrm>
              <a:prstGeom prst="rect">
                <a:avLst/>
              </a:prstGeom>
              <a:blipFill rotWithShape="0">
                <a:blip r:embed="rId2"/>
                <a:stretch>
                  <a:fillRect l="-800" t="-3704" b="-39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94052" y="5356246"/>
                <a:ext cx="8010889" cy="1037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For estimating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，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many statisticians prefer </a:t>
                </a:r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the estimator</a:t>
                </a:r>
              </a:p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2400" i="1">
                                        <a:latin typeface="Cambria Math" charset="0"/>
                                        <a:cs typeface="Times New Roman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−1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charset="0"/>
                      </a:rPr>
                      <m:t>.</m:t>
                    </m:r>
                  </m:oMath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52" y="5356246"/>
                <a:ext cx="8010889" cy="1037720"/>
              </a:xfrm>
              <a:prstGeom prst="rect">
                <a:avLst/>
              </a:prstGeom>
              <a:blipFill rotWithShape="0">
                <a:blip r:embed="rId3"/>
                <a:stretch>
                  <a:fillRect l="-1141" t="-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17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791580" y="2673450"/>
                <a:ext cx="6516470" cy="8290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𝐸</m:t>
                      </m:r>
                      <m:d>
                        <m:dPr>
                          <m:ctrlPr>
                            <a:rPr lang="en-US" altLang="zh-CN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charset="0"/>
                              <a:cs typeface="Times New Roman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altLang="zh-CN" i="1">
                                              <a:latin typeface="Cambria Math" charset="0"/>
                                              <a:cs typeface="Times New Roman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charset="0"/>
                                                  <a:cs typeface="Times New Roman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cs typeface="Times New Roman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cs typeface="Times New Roman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]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dirty="0">
                  <a:latin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80" y="2673450"/>
                <a:ext cx="6516470" cy="82907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379094" y="3305980"/>
                <a:ext cx="5176555" cy="8290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charset="0"/>
                              <a:cs typeface="Times New Roman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altLang="zh-CN" i="1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charset="0"/>
                                              <a:cs typeface="Times New Roman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i="1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charset="0"/>
                                              <a:cs typeface="Times New Roman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subHide m:val="on"/>
                                              <m:supHide m:val="on"/>
                                              <m:ctrlPr>
                                                <a:rPr lang="en-US" altLang="zh-CN" i="1">
                                                  <a:latin typeface="Cambria Math" charset="0"/>
                                                  <a:cs typeface="Times New Roman" charset="0"/>
                                                </a:rPr>
                                              </m:ctrlPr>
                                            </m:naryPr>
                                            <m:sub/>
                                            <m:sup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latin typeface="Cambria Math" charset="0"/>
                                                      <a:cs typeface="Times New Roman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cs typeface="Times New Roman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cs typeface="Times New Roman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i="1" dirty="0">
                  <a:latin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094" y="3305980"/>
                <a:ext cx="5176555" cy="82907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379094" y="3996275"/>
                <a:ext cx="4572000" cy="6206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𝑛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𝑛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𝜇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dirty="0">
                  <a:latin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094" y="3996275"/>
                <a:ext cx="4572000" cy="62068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379094" y="4616958"/>
                <a:ext cx="4052200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>
                          <a:latin typeface="Cambria Math" panose="02040503050406030204" pitchFamily="18" charset="0"/>
                          <a:cs typeface="Times New Roman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altLang="zh-CN" dirty="0">
                          <a:latin typeface="Times New Roman" charset="0"/>
                          <a:cs typeface="Times New Roman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dirty="0">
                          <a:latin typeface="Times New Roman" charset="0"/>
                          <a:cs typeface="Times New Roman" charset="0"/>
                        </a:rPr>
                        <m:t>as</m:t>
                      </m:r>
                      <m:r>
                        <m:rPr>
                          <m:nor/>
                        </m:rPr>
                        <a:rPr lang="en-US" altLang="zh-CN" dirty="0">
                          <a:latin typeface="Times New Roman" charset="0"/>
                          <a:cs typeface="Times New Roman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altLang="zh-CN" dirty="0">
                          <a:latin typeface="Times New Roman" charset="0"/>
                          <a:cs typeface="Times New Roman" charset="0"/>
                        </a:rPr>
                        <m:t>desired</m:t>
                      </m:r>
                      <m:r>
                        <m:rPr>
                          <m:nor/>
                        </m:rPr>
                        <a:rPr lang="en-US" altLang="zh-CN" dirty="0">
                          <a:latin typeface="Times New Roman" charset="0"/>
                          <a:cs typeface="Times New Roman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094" y="4616958"/>
                <a:ext cx="4052200" cy="6127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547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6555" y="773705"/>
            <a:ext cx="801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 the unbiased estimator for a particular parameter is unique?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6545" y="1313765"/>
            <a:ext cx="8055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No. In most problems, there will be usually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than one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unbiased estimator for a given parameter of interest.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66555" y="2573905"/>
                <a:ext cx="7965885" cy="157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solidFill>
                      <a:srgbClr val="3333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3333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3333FF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3333FF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3333FF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rgbClr val="3333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3333FF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3333FF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3333FF"/>
                        </a:solidFill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 err="1">
                            <a:solidFill>
                              <a:srgbClr val="3333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i="1" dirty="0" err="1">
                            <a:solidFill>
                              <a:srgbClr val="3333FF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 err="1">
                            <a:solidFill>
                              <a:srgbClr val="3333FF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CN" sz="2400" i="1" dirty="0" err="1">
                        <a:solidFill>
                          <a:srgbClr val="3333FF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rgbClr val="3333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random sample from a distribution with mean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3333FF"/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en-US" altLang="zh-CN" sz="2400" dirty="0">
                    <a:solidFill>
                      <a:srgbClr val="3333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solidFill>
                              <a:srgbClr val="3333FF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srgbClr val="3333FF"/>
                            </a:solidFill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400" dirty="0">
                    <a:solidFill>
                      <a:srgbClr val="3333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unbiased estimator of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3333FF"/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en-US" altLang="zh-CN" sz="2400" dirty="0">
                    <a:solidFill>
                      <a:srgbClr val="3333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If in addition the distribution is continuous and symmetric, then the sample median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solidFill>
                              <a:srgbClr val="3333FF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srgbClr val="3333FF"/>
                            </a:solidFill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400" dirty="0">
                    <a:solidFill>
                      <a:srgbClr val="3333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also an unbiased estimator of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3333FF"/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en-US" altLang="zh-CN" sz="2400" dirty="0">
                    <a:solidFill>
                      <a:srgbClr val="3333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.</a:t>
                </a:r>
                <a:endParaRPr lang="zh-CN" altLang="en-US" sz="2400" dirty="0">
                  <a:solidFill>
                    <a:srgbClr val="3333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55" y="2573905"/>
                <a:ext cx="7965885" cy="1576265"/>
              </a:xfrm>
              <a:prstGeom prst="rect">
                <a:avLst/>
              </a:prstGeom>
              <a:blipFill>
                <a:blip r:embed="rId2"/>
                <a:stretch>
                  <a:fillRect l="-1224" t="-3089" r="-1148" b="-7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611559" y="4464115"/>
            <a:ext cx="7965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there were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than one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unbiased estimator for a given parameter of interest, we are interested to know which unbiased estimator is better.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961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6545" y="745540"/>
            <a:ext cx="7155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2)</a:t>
            </a:r>
            <a:r>
              <a:rPr lang="zh-CN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Estimators</a:t>
            </a:r>
            <a:r>
              <a:rPr lang="zh-CN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minimum</a:t>
            </a:r>
            <a:r>
              <a:rPr lang="zh-CN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variance</a:t>
            </a:r>
            <a:r>
              <a:rPr lang="zh-CN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800" dirty="0">
              <a:solidFill>
                <a:schemeClr val="bg2">
                  <a:lumMod val="60000"/>
                  <a:lumOff val="4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21550" y="1434195"/>
                <a:ext cx="8055895" cy="1769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0" indent="0" algn="just" defTabSz="914400">
                  <a:lnSpc>
                    <a:spcPct val="150000"/>
                  </a:lnSpc>
                  <a:spcBef>
                    <a:spcPts val="0"/>
                  </a:spcBef>
                  <a:buClrTx/>
                  <a:buNone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Principle of Minimum Variance Unbiased Estimation</a:t>
                </a:r>
              </a:p>
              <a:p>
                <a:pPr marL="0" lvl="0" indent="0" algn="just" defTabSz="914400">
                  <a:spcBef>
                    <a:spcPts val="0"/>
                  </a:spcBef>
                  <a:buClrTx/>
                  <a:buNone/>
                </a:pPr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Among all estimators of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 that are unbiased, choose the one that has minimum variance. The resulting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 is called the </a:t>
                </a:r>
                <a:r>
                  <a:rPr lang="en-US" altLang="zh-CN" sz="2400" b="1" dirty="0">
                    <a:latin typeface="Times New Roman" charset="0"/>
                    <a:cs typeface="Times New Roman" charset="0"/>
                  </a:rPr>
                  <a:t>minimum variance unbiased estimator (MVUE)</a:t>
                </a:r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. </a:t>
                </a:r>
                <a:endParaRPr lang="en-US" altLang="zh-CN" sz="2800" dirty="0">
                  <a:latin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50" y="1434195"/>
                <a:ext cx="8055895" cy="1769780"/>
              </a:xfrm>
              <a:prstGeom prst="rect">
                <a:avLst/>
              </a:prstGeom>
              <a:blipFill rotWithShape="0">
                <a:blip r:embed="rId3"/>
                <a:stretch>
                  <a:fillRect l="-1211" r="-1136" b="-6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25" y="3383995"/>
            <a:ext cx="5671495" cy="24050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/>
              <p:nvPr/>
            </p:nvSpPr>
            <p:spPr>
              <a:xfrm>
                <a:off x="4977045" y="3766918"/>
                <a:ext cx="4161418" cy="1292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" charset="0"/>
                  </a:rPr>
                  <a:t>The</a:t>
                </a:r>
                <a:r>
                  <a:rPr lang="zh-CN" altLang="en-US" sz="2400" dirty="0">
                    <a:latin typeface="Times" charset="0"/>
                  </a:rPr>
                  <a:t> </a:t>
                </a:r>
                <a:r>
                  <a:rPr lang="en-US" altLang="zh-CN" sz="2400" dirty="0">
                    <a:latin typeface="Times" charset="0"/>
                  </a:rPr>
                  <a:t>parameter</a:t>
                </a:r>
                <a:r>
                  <a:rPr lang="en-US" sz="2400" dirty="0">
                    <a:latin typeface="Times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Times" charset="0"/>
                  </a:rPr>
                  <a:t> is more likely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Times" charset="0"/>
                  </a:rPr>
                  <a:t> to produce an estimate close to the true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Times" charset="0"/>
                  </a:rPr>
                  <a:t>.</a:t>
                </a:r>
                <a:r>
                  <a:rPr lang="en-US" sz="2800" dirty="0">
                    <a:latin typeface="Times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045" y="3766918"/>
                <a:ext cx="4161418" cy="1292790"/>
              </a:xfrm>
              <a:prstGeom prst="rect">
                <a:avLst/>
              </a:prstGeom>
              <a:blipFill rotWithShape="0">
                <a:blip r:embed="rId5"/>
                <a:stretch>
                  <a:fillRect l="-2196" t="-2358" r="-1903" b="-8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356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05653" y="1178750"/>
                <a:ext cx="859856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Question: How to estimate a parameter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/>
                      </a:rPr>
                      <m:t>𝜃</m:t>
                    </m:r>
                    <m:r>
                      <a:rPr lang="en-US" altLang="zh-CN" sz="2800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a single population?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53" y="1178750"/>
                <a:ext cx="8598568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417" t="-6369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90488" y="4339260"/>
            <a:ext cx="81790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general, we have two “constructive” methods :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method of moments (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矩估计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method of maximum likelihood (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极大似然估计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1"/>
          <p:cNvSpPr/>
          <p:nvPr/>
        </p:nvSpPr>
        <p:spPr>
          <a:xfrm>
            <a:off x="308364" y="2539060"/>
            <a:ext cx="81790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The objective of point estimation is to use a sample to compute a number to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estimate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 the parameter. The resulting number is called a </a:t>
            </a:r>
            <a:r>
              <a:rPr lang="en-US" sz="2800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point estimate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356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76545" y="593686"/>
                <a:ext cx="7920880" cy="3017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b="1" dirty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 5: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We argued in Example 4 that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m:t>, …, 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is a random sample from a uniform distribution on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[0,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]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the estimator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charset="0"/>
                              <a:cs typeface="Times New Roman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dirty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+1</m:t>
                          </m:r>
                        </m:num>
                        <m:den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cs typeface="Times New Roman" charset="0"/>
                        </a:rPr>
                        <m:t>max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m:t>, …, 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is unbiased for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We can easily prove that the estimator</a:t>
                </a:r>
              </a:p>
              <a:p>
                <a:pPr algn="just"/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=2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is unbiased for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5" y="593686"/>
                <a:ext cx="7920880" cy="3017686"/>
              </a:xfrm>
              <a:prstGeom prst="rect">
                <a:avLst/>
              </a:prstGeom>
              <a:blipFill rotWithShape="0">
                <a:blip r:embed="rId2"/>
                <a:stretch>
                  <a:fillRect l="-1154" t="-15556" r="-1154" b="-3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21550" y="3789040"/>
                <a:ext cx="7875875" cy="1617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   If X is uniformly distributed on the interval from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𝐵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𝑉</m:t>
                    </m:r>
                    <m:d>
                      <m:dPr>
                        <m:ctrlPr>
                          <a:rPr lang="en-US" altLang="zh-CN" sz="24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 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(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𝐵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−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𝐴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/12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Thus, in our situation,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𝑉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zh-CN" alt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𝜃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/12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𝑉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400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zh-CN" alt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/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zh-CN" alt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𝜃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/(12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𝑉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𝑉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  <m:acc>
                          <m:accPr>
                            <m:chr m:val="̅"/>
                            <m:ctrlPr>
                              <a:rPr lang="en-US" altLang="zh-CN" sz="2400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=4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𝑉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400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zh-CN" alt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𝜃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/(3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. </a:t>
                </a:r>
                <a:endParaRPr lang="en-US" altLang="zh-CN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50" y="3789040"/>
                <a:ext cx="7875875" cy="1617174"/>
              </a:xfrm>
              <a:prstGeom prst="rect">
                <a:avLst/>
              </a:prstGeom>
              <a:blipFill rotWithShape="0">
                <a:blip r:embed="rId3"/>
                <a:stretch>
                  <a:fillRect l="-1238" t="-3019" r="-1161" b="-7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375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46575" y="901969"/>
                <a:ext cx="6750750" cy="940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  <m:t>𝑛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  <m:t>𝜃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  <m:t>𝑛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  <m:t>𝑑𝑦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  <a:cs typeface="Times New Roman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  <a:cs typeface="Times New Roman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2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400" i="1" dirty="0">
                  <a:solidFill>
                    <a:srgbClr val="FF0000"/>
                  </a:solidFill>
                  <a:latin typeface="Cambria Math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5" y="901969"/>
                <a:ext cx="6750750" cy="9400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66555" y="3789040"/>
                <a:ext cx="8055895" cy="1632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As long as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&gt;1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𝑉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&lt;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𝑉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is a better estimator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</a:t>
                </a:r>
                <a:r>
                  <a:rPr lang="en-US" altLang="zh-CN" sz="2400" dirty="0">
                    <a:solidFill>
                      <a:srgbClr val="7BC854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More advanced methods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can be used to 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is the MVUE of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—every other unbiased estimator of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has variance that exceeds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𝜃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/[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  <m:d>
                      <m:dPr>
                        <m:ctrlPr>
                          <a:rPr lang="en-US" altLang="zh-CN" sz="24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+2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]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55" y="3789040"/>
                <a:ext cx="8055895" cy="1632626"/>
              </a:xfrm>
              <a:prstGeom prst="rect">
                <a:avLst/>
              </a:prstGeom>
              <a:blipFill rotWithShape="0">
                <a:blip r:embed="rId3"/>
                <a:stretch>
                  <a:fillRect l="-1211" t="-1498" r="-606" b="-82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21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826695" y="1988840"/>
                <a:ext cx="5130570" cy="840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charset="0"/>
                          <a:cs typeface="Times New Roman" charset="0"/>
                        </a:rPr>
                        <m:t> 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  <m:t>𝑛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  <m:t>𝑛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  <m:t>+2</m:t>
                          </m:r>
                        </m:den>
                      </m:f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charset="0"/>
                          <a:cs typeface="Times New Roman" charset="0"/>
                        </a:rPr>
                        <m:t>⋅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  <m:t>+2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  <m:t>𝜃</m:t>
                          </m:r>
                        </m:sup>
                      </m:sSubSup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charset="0"/>
                          <a:cs typeface="Times New Roman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charset="0"/>
                          <a:cs typeface="Times New Roman" charset="0"/>
                        </a:rPr>
                        <m:t> </m:t>
                      </m:r>
                    </m:oMath>
                  </m:oMathPara>
                </a14:m>
                <a:endParaRPr lang="en-US" altLang="zh-CN" sz="2400" i="1" dirty="0">
                  <a:solidFill>
                    <a:srgbClr val="FF0000"/>
                  </a:solidFill>
                  <a:latin typeface="Cambria Math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695" y="1988840"/>
                <a:ext cx="5130570" cy="8401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2051720" y="2902579"/>
                <a:ext cx="1954381" cy="886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dirty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altLang="zh-CN" sz="2400" i="1" dirty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𝑛</m:t>
                                  </m:r>
                                  <m:r>
                                    <a:rPr lang="en-US" altLang="zh-CN" sz="2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2902579"/>
                <a:ext cx="1954381" cy="8864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03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21549" y="638690"/>
                <a:ext cx="819091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0" indent="0" algn="just" defTabSz="914400">
                  <a:lnSpc>
                    <a:spcPct val="150000"/>
                  </a:lnSpc>
                  <a:spcBef>
                    <a:spcPts val="0"/>
                  </a:spcBef>
                  <a:buClrTx/>
                  <a:buNone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Theorem</a:t>
                </a:r>
              </a:p>
              <a:p>
                <a:pPr marL="0" lvl="0" indent="0" algn="just" defTabSz="914400">
                  <a:lnSpc>
                    <a:spcPct val="150000"/>
                  </a:lnSpc>
                  <a:spcBef>
                    <a:spcPts val="0"/>
                  </a:spcBef>
                  <a:buClrTx/>
                  <a:buNone/>
                </a:pPr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be a random sample from a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cs typeface="Times New Roman" charset="0"/>
                  </a:rPr>
                  <a:t>normal distribution </a:t>
                </a:r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with parameters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cs typeface="Times New Roman" charset="0"/>
                      </a:rPr>
                      <m:t>𝜇</m:t>
                    </m:r>
                  </m:oMath>
                </a14:m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  <a:cs typeface="Times New Roman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. Then the 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charset="0"/>
                          </a:rPr>
                          <m:t>𝜇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 is the MVUE of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cs typeface="Times New Roman" charset="0"/>
                      </a:rPr>
                      <m:t>𝜇</m:t>
                    </m:r>
                  </m:oMath>
                </a14:m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. </a:t>
                </a:r>
                <a:endParaRPr lang="en-US" altLang="zh-CN" sz="2800" dirty="0">
                  <a:latin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49" y="638690"/>
                <a:ext cx="8190911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191" r="-4170" b="-26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21549" y="3293985"/>
                <a:ext cx="841593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Whenever we are convinced that the population being sampled is normal, the theorem says that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should be used to estimate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49" y="3293985"/>
                <a:ext cx="8415936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159" t="-5839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21549" y="4554125"/>
                <a:ext cx="8190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240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However if the population distribution is not normal,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40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not necessary the MVUE for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en-US" altLang="zh-CN" sz="240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4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49" y="4554125"/>
                <a:ext cx="8190911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191"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827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>
            <a:off x="341530" y="565520"/>
            <a:ext cx="38074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3)</a:t>
            </a:r>
            <a:r>
              <a:rPr lang="zh-CN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Some Complications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5"/>
              <p:cNvSpPr/>
              <p:nvPr/>
            </p:nvSpPr>
            <p:spPr>
              <a:xfrm>
                <a:off x="341530" y="1219978"/>
                <a:ext cx="8325925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400" b="1" dirty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 6: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Suppose we wish to estimate the thermal conductivity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𝜇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of a certain material. Using standard measurement techniques, we will obtain a random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i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thermal conductivity measurements. Let’s assume that the population distribution is a member of one of the following three families:</a:t>
                </a:r>
              </a:p>
            </p:txBody>
          </p:sp>
        </mc:Choice>
        <mc:Fallback xmlns="">
          <p:sp>
            <p:nvSpPr>
              <p:cNvPr id="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0" y="1219978"/>
                <a:ext cx="8325925" cy="1938992"/>
              </a:xfrm>
              <a:prstGeom prst="rect">
                <a:avLst/>
              </a:prstGeom>
              <a:blipFill rotWithShape="0">
                <a:blip r:embed="rId2"/>
                <a:stretch>
                  <a:fillRect l="-1098" t="-2516" r="-1171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xmlns="" id="{FADA12DA-2ECE-4B9A-BB7C-AD5E361F57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6171907"/>
                  </p:ext>
                </p:extLst>
              </p:nvPr>
            </p:nvGraphicFramePr>
            <p:xfrm>
              <a:off x="521551" y="3326164"/>
              <a:ext cx="7605844" cy="26231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559741">
                      <a:extLst>
                        <a:ext uri="{9D8B030D-6E8A-4147-A177-3AD203B41FA5}">
                          <a16:colId xmlns:a16="http://schemas.microsoft.com/office/drawing/2014/main" xmlns="" val="3517839605"/>
                        </a:ext>
                      </a:extLst>
                    </a:gridCol>
                    <a:gridCol w="1046103">
                      <a:extLst>
                        <a:ext uri="{9D8B030D-6E8A-4147-A177-3AD203B41FA5}">
                          <a16:colId xmlns:a16="http://schemas.microsoft.com/office/drawing/2014/main" xmlns="" val="1373306909"/>
                        </a:ext>
                      </a:extLst>
                    </a:gridCol>
                  </a:tblGrid>
                  <a:tr h="68372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400" b="0" i="1" smtClean="0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sz="2400" b="0" i="1" smtClean="0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𝜋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400" b="0" i="1" smtClean="0">
                                              <a:latin typeface="Cambria Math" charset="0"/>
                                              <a:cs typeface="Times New Roman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400" b="0" i="1" smtClean="0">
                                              <a:latin typeface="Cambria Math" panose="02040503050406030204" pitchFamily="18" charset="0"/>
                                              <a:cs typeface="Times New Roman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  <a:cs typeface="Times New Roman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charset="0"/>
                                              <a:cs typeface="Times New Roman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  <a:cs typeface="Times New Roman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  <a:cs typeface="Times New Roman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zh-CN" altLang="en-US" sz="2400" b="0" i="1" smtClean="0">
                                              <a:latin typeface="Cambria Math" panose="02040503050406030204" pitchFamily="18" charset="0"/>
                                              <a:cs typeface="Times New Roman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/2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b="0" i="1" smtClean="0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oMath>
                          </a14:m>
                          <a:r>
                            <a:rPr lang="en-US" altLang="zh-CN" sz="24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−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∞&lt;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𝑥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&lt;∞</m:t>
                              </m:r>
                            </m:oMath>
                          </a14:m>
                          <a:endParaRPr lang="en-US" altLang="zh-CN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(1)</a:t>
                          </a:r>
                          <a:endParaRPr lang="zh-CN" altLang="en-US" sz="2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356431532"/>
                      </a:ext>
                    </a:extLst>
                  </a:tr>
                  <a:tr h="680254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𝜋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[1+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charset="0"/>
                                              <a:cs typeface="Times New Roman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cs typeface="Times New Roman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cs typeface="Times New Roman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  <a:cs typeface="Times New Roman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]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24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  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−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∞&lt;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𝑥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&lt;∞</m:t>
                              </m:r>
                            </m:oMath>
                          </a14:m>
                          <a:endParaRPr lang="en-US" altLang="zh-CN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(2)</a:t>
                          </a:r>
                          <a:endParaRPr lang="zh-CN" altLang="en-US" sz="2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92126971"/>
                      </a:ext>
                    </a:extLst>
                  </a:tr>
                  <a:tr h="11904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  <a:cs typeface="Times New Roman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zh-CN" sz="2400" b="0" i="1" smtClean="0">
                                            <a:latin typeface="Cambria Math" charset="0"/>
                                            <a:cs typeface="Times New Roman" charset="0"/>
                                          </a:rPr>
                                        </m:ctrlPr>
                                      </m:eqArrP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latin typeface="Cambria Math" charset="0"/>
                                                <a:cs typeface="Times New Roman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cs typeface="Times New Roman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cs typeface="Times New Roman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cs typeface="Times New Roman" charset="0"/>
                                              </a:rPr>
                                              <m:t>𝑐</m:t>
                                            </m:r>
                                          </m:den>
                                        </m:f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           −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𝑐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≤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2400" b="0" i="1" smtClean="0"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𝜇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≤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0                        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 b="0" i="0" smtClean="0"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otherwise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(3)</a:t>
                          </a:r>
                          <a:endParaRPr lang="zh-CN" altLang="en-US" sz="2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2997840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ADA12DA-2ECE-4B9A-BB7C-AD5E361F57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6171907"/>
                  </p:ext>
                </p:extLst>
              </p:nvPr>
            </p:nvGraphicFramePr>
            <p:xfrm>
              <a:off x="521551" y="3326164"/>
              <a:ext cx="7605844" cy="26231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55974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517839605"/>
                        </a:ext>
                      </a:extLst>
                    </a:gridCol>
                    <a:gridCol w="104610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373306909"/>
                        </a:ext>
                      </a:extLst>
                    </a:gridCol>
                  </a:tblGrid>
                  <a:tr h="6837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r="-15970" b="-284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</a:t>
                          </a:r>
                          <a:r>
                            <a:rPr lang="en-US" altLang="zh-CN" sz="2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altLang="en-US" sz="2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356431532"/>
                      </a:ext>
                    </a:extLst>
                  </a:tr>
                  <a:tr h="68025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100000" r="-15970" b="-184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</a:t>
                          </a:r>
                          <a:r>
                            <a:rPr lang="en-US" altLang="zh-CN" sz="2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altLang="en-US" sz="2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392126971"/>
                      </a:ext>
                    </a:extLst>
                  </a:tr>
                  <a:tr h="125914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108213" r="-15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</a:t>
                          </a:r>
                          <a:r>
                            <a:rPr lang="en-US" altLang="zh-CN" sz="2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altLang="en-US" sz="2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2997840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8757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86635" y="1054494"/>
            <a:ext cx="6165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The pdf (1) is the normal distribution.</a:t>
            </a:r>
          </a:p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The pdf (2) is called the Cauchy distribution.</a:t>
            </a:r>
          </a:p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The pdf (3) is a uniform distribution.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86535" y="2359639"/>
                <a:ext cx="819091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    All three distributions are symmetric about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cs typeface="Times New Roman" charset="0"/>
                      </a:rPr>
                      <m:t>𝜇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and in fact the Cauchy distribution is bell-shaped but with much heavier tails (more probability farther out) than the normal curve. The uniform distribution has no tails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35" y="2359639"/>
                <a:ext cx="8190911" cy="1569660"/>
              </a:xfrm>
              <a:prstGeom prst="rect">
                <a:avLst/>
              </a:prstGeom>
              <a:blipFill>
                <a:blip r:embed="rId2"/>
                <a:stretch>
                  <a:fillRect l="-1116" t="-3101" r="-1190" b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31541" y="4024824"/>
                <a:ext cx="8145906" cy="1249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   The four estimators for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cs typeface="Times New Roman" charset="0"/>
                      </a:rPr>
                      <m:t>𝜇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considered earlier are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  <m:t>𝑒</m:t>
                        </m:r>
                      </m:sub>
                    </m:sSub>
                    <m:r>
                      <a:rPr lang="en-US" altLang="zh-CN" sz="2400" i="1">
                        <a:latin typeface="Cambria Math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(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average of the two extreme observations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),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𝑡𝑟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(10)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a trimmed mean.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1" y="4024824"/>
                <a:ext cx="8145906" cy="1249381"/>
              </a:xfrm>
              <a:prstGeom prst="rect">
                <a:avLst/>
              </a:prstGeom>
              <a:blipFill>
                <a:blip r:embed="rId3"/>
                <a:stretch>
                  <a:fillRect l="-1198" t="-3415" r="-1123" b="-102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9506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66555" y="773705"/>
                <a:ext cx="8190910" cy="3053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  The best estimator for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cs typeface="Times New Roman" charset="0"/>
                      </a:rPr>
                      <m:t>𝜇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depends crucially on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which distribution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is being sampled. In particular,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If the random sample comes from a normal distribution, then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is the best of the four estimators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since it is the MVUE.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If the random sample comes from a Cauchy distribution, then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are terrible estimators for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cs typeface="Times New Roman" charset="0"/>
                      </a:rPr>
                      <m:t>𝜇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whereas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is quite good (the MVUE is not known);</a:t>
                </a:r>
                <a:r>
                  <a:rPr lang="en-US" altLang="zh-CN" sz="2000" dirty="0"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is bad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(because of the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heavy tails of the Cauchy distribution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).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55" y="773705"/>
                <a:ext cx="8190910" cy="3053593"/>
              </a:xfrm>
              <a:prstGeom prst="rect">
                <a:avLst/>
              </a:prstGeom>
              <a:blipFill rotWithShape="0">
                <a:blip r:embed="rId2"/>
                <a:stretch>
                  <a:fillRect l="-1190" t="-1597" r="-1116" b="-3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66555" y="3834045"/>
                <a:ext cx="8190910" cy="2350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 algn="just">
                  <a:buFont typeface="+mj-lt"/>
                  <a:buAutoNum type="arabicPeriod" startAt="3"/>
                </a:pP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If the underlying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distribution is uniform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the best estimator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</a:t>
                </a:r>
              </a:p>
              <a:p>
                <a:pPr marL="514350" indent="-514350" algn="just">
                  <a:buFont typeface="+mj-lt"/>
                  <a:buAutoNum type="arabicPeriod" startAt="3"/>
                </a:pP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CN" sz="2400" i="1" dirty="0">
                    <a:latin typeface="Times New Roman" charset="0"/>
                    <a:ea typeface="Times New Roman" charset="0"/>
                    <a:cs typeface="Times New Roman" charset="0"/>
                  </a:rPr>
                  <a:t>trimmed mean is best in </a:t>
                </a:r>
                <a:r>
                  <a:rPr lang="en-US" altLang="zh-CN" sz="2400" i="1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none of these three situations </a:t>
                </a:r>
                <a:r>
                  <a:rPr lang="en-US" altLang="zh-CN" sz="2400" i="1" dirty="0">
                    <a:latin typeface="Times New Roman" charset="0"/>
                    <a:ea typeface="Times New Roman" charset="0"/>
                    <a:cs typeface="Times New Roman" charset="0"/>
                  </a:rPr>
                  <a:t>but works reasonably well in all three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That is,</a:t>
                </a:r>
                <a:r>
                  <a:rPr lang="en-US" altLang="zh-CN" sz="2400" dirty="0"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𝑡𝑟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(10)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does not suffer too much in comparison with the best procedure in any of the three situations.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55" y="3834045"/>
                <a:ext cx="8190910" cy="2350772"/>
              </a:xfrm>
              <a:prstGeom prst="rect">
                <a:avLst/>
              </a:prstGeom>
              <a:blipFill rotWithShape="0">
                <a:blip r:embed="rId3"/>
                <a:stretch>
                  <a:fillRect l="-1042" t="-2073" r="-1116" b="-4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79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5"/>
              <p:cNvSpPr/>
              <p:nvPr/>
            </p:nvSpPr>
            <p:spPr>
              <a:xfrm>
                <a:off x="296525" y="1313765"/>
                <a:ext cx="8336486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400" b="1" dirty="0">
                    <a:latin typeface="Times New Roman" charset="0"/>
                    <a:ea typeface="Times New Roman" charset="0"/>
                    <a:cs typeface="Times New Roman" charset="0"/>
                  </a:rPr>
                  <a:t>Remark:</a:t>
                </a:r>
                <a:r>
                  <a:rPr lang="zh-CN" altLang="en-US" sz="2400" b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zh-CN" alt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More generally, recent research in statistics has established that when estimating a point of symmetry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𝜇</m:t>
                    </m:r>
                  </m:oMath>
                </a14:m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 of a continuous probability distribution, a trimmed mean with trimming proportion 10% or 20% (from each end of the sample) produces reasonably behaved estimates over a very wide range of possible models. </a:t>
                </a:r>
              </a:p>
              <a:p>
                <a:pPr algn="just"/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zh-CN" alt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    </a:t>
                </a:r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For this reason, a trimmed mean with small trimming percentage is said to be a </a:t>
                </a:r>
                <a:r>
                  <a:rPr lang="en-US" sz="2400" b="1" dirty="0">
                    <a:latin typeface="Times New Roman" charset="0"/>
                    <a:ea typeface="Times New Roman" charset="0"/>
                    <a:cs typeface="Times New Roman" charset="0"/>
                  </a:rPr>
                  <a:t>robust estimator</a:t>
                </a:r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2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25" y="1313765"/>
                <a:ext cx="8336486" cy="3416320"/>
              </a:xfrm>
              <a:prstGeom prst="rect">
                <a:avLst/>
              </a:prstGeom>
              <a:blipFill rotWithShape="0">
                <a:blip r:embed="rId2"/>
                <a:stretch>
                  <a:fillRect l="-1170" t="-1429" r="-1170" b="-3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8353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xmlns="" id="{4FF12361-5268-4324-8A41-CB0B925CB192}"/>
                  </a:ext>
                </a:extLst>
              </p:cNvPr>
              <p:cNvSpPr/>
              <p:nvPr/>
            </p:nvSpPr>
            <p:spPr>
              <a:xfrm>
                <a:off x="611560" y="638690"/>
                <a:ext cx="8215199" cy="5817362"/>
              </a:xfrm>
              <a:prstGeom prst="rect">
                <a:avLst/>
              </a:prstGeom>
              <a:gradFill>
                <a:gsLst>
                  <a:gs pos="0">
                    <a:schemeClr val="lt1">
                      <a:tint val="90000"/>
                      <a:satMod val="92000"/>
                      <a:lumMod val="120000"/>
                    </a:schemeClr>
                  </a:gs>
                  <a:gs pos="100000">
                    <a:schemeClr val="lt1">
                      <a:shade val="98000"/>
                      <a:satMod val="120000"/>
                      <a:lumMod val="98000"/>
                    </a:schemeClr>
                  </a:gs>
                </a:gsLst>
                <a:path path="circle">
                  <a:fillToRect l="50000" t="50000" r="100000" b="100000"/>
                </a:path>
              </a:gradFill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400" b="1" dirty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 8: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Suppose a certain type of component has a lifetime distribution that is exponential with parameter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so that expected lifetime is  </a:t>
                </a:r>
                <a14:m>
                  <m:oMath xmlns:m="http://schemas.openxmlformats.org/officeDocument/2006/math">
                    <m: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𝜇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=1/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A sample of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such components is selected, and each is put into operation. If the experiment is continued until all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lifetimes,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have been observed, then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is an unbiased estimator of  </a:t>
                </a:r>
                <a14:m>
                  <m:oMath xmlns:m="http://schemas.openxmlformats.org/officeDocument/2006/math">
                    <m: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𝜇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</a:t>
                </a:r>
              </a:p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          In some experiments, though, the components are left in operation only until the time of the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𝑟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th failure, where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𝑟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&lt;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This procedure is referred to as </a:t>
                </a:r>
                <a:r>
                  <a:rPr lang="en-US" altLang="zh-CN" sz="2400" b="1" dirty="0">
                    <a:latin typeface="Times New Roman" charset="0"/>
                    <a:ea typeface="Times New Roman" charset="0"/>
                    <a:cs typeface="Times New Roman" charset="0"/>
                  </a:rPr>
                  <a:t>censoring(</a:t>
                </a:r>
                <a:r>
                  <a:rPr lang="zh-CN" altLang="en-US" sz="2400" b="1" dirty="0">
                    <a:latin typeface="Times New Roman" charset="0"/>
                    <a:ea typeface="Times New Roman" charset="0"/>
                    <a:cs typeface="Times New Roman" charset="0"/>
                  </a:rPr>
                  <a:t>删失</a:t>
                </a:r>
                <a:r>
                  <a:rPr lang="en-US" altLang="zh-CN" sz="2400" b="1" dirty="0"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denote the time of the first failure (the minimum lifetime among the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components),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denote the time at which the second failure occurs (the second smallest lifetime), and so on. Since the experiment terminates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, the total accumulated lifetime at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termination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is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𝑟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𝑖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+(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𝑟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)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FF12361-5268-4324-8A41-CB0B925CB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38690"/>
                <a:ext cx="8215199" cy="5817362"/>
              </a:xfrm>
              <a:prstGeom prst="rect">
                <a:avLst/>
              </a:prstGeom>
              <a:blipFill rotWithShape="0">
                <a:blip r:embed="rId3"/>
                <a:stretch>
                  <a:fillRect l="-1113" t="-839" r="-1113" b="-13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18F8B8-3FB5-463C-A387-6BC2D35C345E}" type="slidenum">
              <a:rPr lang="zh-CN" altLang="en-US" smtClean="0"/>
              <a:pPr>
                <a:defRPr/>
              </a:pPr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548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18F8B8-3FB5-463C-A387-6BC2D35C345E}" type="slidenum">
              <a:rPr lang="zh-CN" altLang="en-US" smtClean="0"/>
              <a:pPr>
                <a:defRPr/>
              </a:pPr>
              <a:t>28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312050" y="1010365"/>
                <a:ext cx="84904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We now demonstrate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𝜇</m:t>
                        </m:r>
                      </m:e>
                    </m:acc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𝑟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/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𝑟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is an </a:t>
                </a:r>
                <a:r>
                  <a:rPr lang="en-US" altLang="zh-CN" sz="24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unbiased estimator for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𝜇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50" y="1010365"/>
                <a:ext cx="8490420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077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12050" y="4287137"/>
                <a:ext cx="8490420" cy="17504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85763" indent="-385763" algn="just">
                  <a:buFont typeface="+mj-lt"/>
                  <a:buAutoNum type="arabicPeriod" startAt="2"/>
                </a:pP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mr-IN" altLang="zh-CN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…</a:t>
                </a:r>
                <a:r>
                  <a:rPr lang="en-US" altLang="zh-CN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i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are independent, each exponentially distributed with parameter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altLang="zh-CN" sz="24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, . . . , </m:t>
                            </m:r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is exponential with parameter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𝑘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endParaRPr lang="en-US" altLang="zh-CN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𝑋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1</m:t>
                                  </m:r>
                                </m:e>
                              </m:d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a:rPr lang="en-US" altLang="zh-CN" sz="24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𝑘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𝑘</m:t>
                          </m:r>
                          <m:r>
                            <a:rPr lang="en-US" altLang="zh-CN" sz="24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a:rPr lang="en-US" altLang="zh-CN" sz="24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𝑘</m:t>
                      </m:r>
                      <m:r>
                        <a:rPr lang="en-US" altLang="zh-CN" sz="24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𝜆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𝑘</m:t>
                          </m:r>
                          <m:r>
                            <a:rPr lang="en-US" altLang="zh-CN" sz="24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𝜆</m:t>
                          </m:r>
                          <m:r>
                            <a:rPr lang="en-US" altLang="zh-CN" sz="24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50" y="4287137"/>
                <a:ext cx="8490420" cy="1750416"/>
              </a:xfrm>
              <a:prstGeom prst="rect">
                <a:avLst/>
              </a:prstGeom>
              <a:blipFill rotWithShape="0">
                <a:blip r:embed="rId4"/>
                <a:stretch>
                  <a:fillRect l="-933" t="-5923" r="-1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312050" y="1802711"/>
                <a:ext cx="8374750" cy="21677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To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do so, we need two properties of exponential variables:</a:t>
                </a:r>
              </a:p>
              <a:p>
                <a:pPr marL="385763" indent="-385763" algn="just">
                  <a:buFont typeface="+mj-lt"/>
                  <a:buAutoNum type="arabicPeriod"/>
                </a:pP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memoryless property</a:t>
                </a:r>
                <a:r>
                  <a:rPr lang="zh-CN" alt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altLang="zh-CN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ctr"/>
                <a:r>
                  <a:rPr lang="zh-CN" alt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≥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≥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)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)</m:t>
                        </m:r>
                      </m:den>
                    </m:f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1−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;</m:t>
                            </m:r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𝜆</m:t>
                            </m:r>
                          </m:e>
                        </m:d>
                      </m:num>
                      <m:den>
                        <m:r>
                          <a:rPr lang="en-US" altLang="zh-CN" sz="240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F</m:t>
                        </m:r>
                        <m:r>
                          <a:rPr lang="en-US" altLang="zh-CN" sz="240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;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𝜆</m:t>
                        </m:r>
                        <m:r>
                          <a:rPr lang="en-US" altLang="zh-CN" sz="240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)</m:t>
                        </m:r>
                      </m:den>
                    </m:f>
                    <m:r>
                      <a:rPr lang="en-US" altLang="zh-CN" sz="2400">
                        <a:solidFill>
                          <a:srgbClr val="FF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e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−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𝜆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</a:p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which says that at any time point, remaining lifetime has the same exponential distribution as original lifetime. </a:t>
                </a: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50" y="1802711"/>
                <a:ext cx="8374750" cy="2167709"/>
              </a:xfrm>
              <a:prstGeom prst="rect">
                <a:avLst/>
              </a:prstGeom>
              <a:blipFill rotWithShape="0">
                <a:blip r:embed="rId5"/>
                <a:stretch>
                  <a:fillRect l="-1092" t="-2254" r="-1164"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825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64166" y="533726"/>
                <a:ext cx="8775976" cy="2108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/>
                <a:r>
                  <a:rPr lang="en-US" altLang="zh-CN" sz="22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Since all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</m:oMath>
                </a14:m>
                <a:r>
                  <a:rPr lang="en-US" altLang="zh-CN" sz="22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components last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2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−1 </m:t>
                    </m:r>
                  </m:oMath>
                </a14:m>
                <a:r>
                  <a:rPr lang="en-US" altLang="zh-CN" sz="22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last an additional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r>
                      <a:rPr lang="en-US" altLang="zh-CN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−</m:t>
                    </m:r>
                    <m:sSub>
                      <m:sSubPr>
                        <m:ctrlP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2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−2 </m:t>
                    </m:r>
                  </m:oMath>
                </a14:m>
                <a:r>
                  <a:rPr lang="en-US" altLang="zh-CN" sz="22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an additional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r>
                      <a:rPr lang="en-US" altLang="zh-CN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−</m:t>
                    </m:r>
                    <m:sSub>
                      <m:sSubPr>
                        <m:ctrlP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r>
                      <a:rPr lang="en-US" altLang="zh-CN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2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amount of time, and so on, another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22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is</a:t>
                </a:r>
              </a:p>
              <a:p>
                <a:pPr algn="just">
                  <a:spcBef>
                    <a:spcPts val="750"/>
                  </a:spcBef>
                  <a:spcAft>
                    <a:spcPts val="7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2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r>
                        <a:rPr lang="en-US" altLang="zh-CN" sz="2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charset="0"/>
                        </a:rPr>
                        <m:t>𝑛</m:t>
                      </m:r>
                      <m:sSub>
                        <m:sSubPr>
                          <m:ctrlP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n</m:t>
                          </m:r>
                          <m:r>
                            <a:rPr lang="en-US" altLang="zh-CN" sz="2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charset="0"/>
                              <a:cs typeface="Times New Roman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 dirty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200" i="1" dirty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2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n</m:t>
                          </m:r>
                          <m:r>
                            <a:rPr lang="en-US" altLang="zh-CN" sz="2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−2</m:t>
                          </m:r>
                        </m:e>
                      </m:d>
                      <m:d>
                        <m:dPr>
                          <m:ctrlP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charset="0"/>
                              <a:cs typeface="Times New Roman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 dirty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200" i="1" dirty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2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charset="0"/>
                        </a:rPr>
                        <m:t>+…+(</m:t>
                      </m:r>
                      <m:r>
                        <m:rPr>
                          <m:sty m:val="p"/>
                        </m:rPr>
                        <a:rPr lang="en-US" altLang="zh-CN" sz="22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charset="0"/>
                        </a:rPr>
                        <m:t>n</m:t>
                      </m:r>
                      <m:r>
                        <a:rPr lang="en-US" altLang="zh-CN" sz="22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2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charset="0"/>
                        </a:rPr>
                        <m:t>r</m:t>
                      </m:r>
                      <m:r>
                        <a:rPr lang="en-US" altLang="zh-CN" sz="22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charset="0"/>
                        </a:rPr>
                        <m:t>+1)(</m:t>
                      </m:r>
                      <m:sSub>
                        <m:sSubPr>
                          <m:ctrlP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2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𝑟</m:t>
                          </m:r>
                          <m: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2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charset="0"/>
                        </a:rPr>
                        <m:t>)</m:t>
                      </m:r>
                    </m:oMath>
                  </m:oMathPara>
                </a14:m>
                <a:endParaRPr lang="en-US" altLang="zh-CN" sz="2200" dirty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66" y="533726"/>
                <a:ext cx="8775976" cy="2108013"/>
              </a:xfrm>
              <a:prstGeom prst="rect">
                <a:avLst/>
              </a:prstGeom>
              <a:blipFill rotWithShape="0">
                <a:blip r:embed="rId2"/>
                <a:stretch>
                  <a:fillRect l="-903" t="-20580" b="-3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18F8B8-3FB5-463C-A387-6BC2D35C345E}" type="slidenum">
              <a:rPr lang="zh-CN" altLang="en-US" smtClean="0"/>
              <a:pPr>
                <a:defRPr/>
              </a:pPr>
              <a:t>29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66823" y="2703667"/>
                <a:ext cx="8770663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2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is the minimum of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</m:oMath>
                </a14:m>
                <a:r>
                  <a:rPr lang="en-US" altLang="zh-CN" sz="22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exponential variables, so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𝐸</m:t>
                    </m:r>
                    <m:d>
                      <m:dPr>
                        <m:ctrlP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dirty="0">
                                <a:solidFill>
                                  <a:prstClr val="black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=1/(</m:t>
                    </m:r>
                    <m:r>
                      <a:rPr lang="en-US" altLang="zh-CN" sz="2200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zh-CN" altLang="en-US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𝜆</m:t>
                    </m:r>
                    <m:r>
                      <a:rPr lang="en-US" altLang="zh-CN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sz="22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. </a:t>
                </a:r>
                <a:endParaRPr lang="en-US" altLang="zh-CN" sz="2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23" y="2703667"/>
                <a:ext cx="8770663" cy="430887"/>
              </a:xfrm>
              <a:prstGeom prst="rect">
                <a:avLst/>
              </a:prstGeom>
              <a:blipFill rotWithShape="0">
                <a:blip r:embed="rId3"/>
                <a:stretch>
                  <a:fillRect l="-903" t="-10000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61510" y="5877990"/>
                <a:ext cx="8460942" cy="599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>
                    <a:latin typeface="Times New Roman" charset="0"/>
                    <a:ea typeface="Times New Roman" charset="0"/>
                    <a:cs typeface="Times New Roman" charset="0"/>
                  </a:rPr>
                  <a:t>Therefore,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𝐸</m:t>
                    </m:r>
                    <m:d>
                      <m:dPr>
                        <m:ctrlPr>
                          <a:rPr lang="en-US" altLang="zh-CN" sz="22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2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200" i="1" dirty="0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altLang="zh-CN" sz="22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d>
                      <m:dPr>
                        <m:ctrlPr>
                          <a:rPr lang="en-US" altLang="zh-CN" sz="22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2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fPr>
                          <m:num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altLang="zh-CN" sz="22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𝐸</m:t>
                    </m:r>
                    <m:d>
                      <m:dPr>
                        <m:ctrlPr>
                          <a:rPr lang="en-US" altLang="zh-CN" sz="22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altLang="zh-CN" sz="22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d>
                      <m:dPr>
                        <m:ctrlPr>
                          <a:rPr lang="en-US" altLang="zh-CN" sz="22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2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fPr>
                          <m:num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altLang="zh-CN" sz="22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2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fPr>
                          <m:num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zh-CN" altLang="en-US" sz="22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r>
                      <a:rPr lang="en-US" altLang="zh-CN" sz="22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2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num>
                      <m:den>
                        <m:r>
                          <a:rPr lang="zh-CN" altLang="en-US" sz="22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𝜆</m:t>
                        </m:r>
                      </m:den>
                    </m:f>
                    <m:r>
                      <a:rPr lang="en-US" altLang="zh-CN" sz="22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𝜇</m:t>
                    </m:r>
                  </m:oMath>
                </a14:m>
                <a:r>
                  <a:rPr lang="en-US" altLang="zh-CN" sz="2200" dirty="0">
                    <a:latin typeface="Times New Roman" charset="0"/>
                    <a:ea typeface="Times New Roman" charset="0"/>
                    <a:cs typeface="Times New Roman" charset="0"/>
                  </a:rPr>
                  <a:t> as claimed. </a:t>
                </a: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10" y="5877990"/>
                <a:ext cx="8460942" cy="599010"/>
              </a:xfrm>
              <a:prstGeom prst="rect">
                <a:avLst/>
              </a:prstGeom>
              <a:blipFill rotWithShape="0">
                <a:blip r:embed="rId4"/>
                <a:stretch>
                  <a:fillRect l="-937"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61510" y="3224788"/>
                <a:ext cx="8770663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 smtClean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Similarly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r>
                      <a:rPr lang="en-US" altLang="zh-CN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−</m:t>
                    </m:r>
                    <m:sSub>
                      <m:sSubPr>
                        <m:ctrlP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2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is the smallest of the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−1 </m:t>
                    </m:r>
                  </m:oMath>
                </a14:m>
                <a:r>
                  <a:rPr lang="en-US" altLang="zh-CN" sz="22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remaining lifetimes, each exponential with parameter </a:t>
                </a:r>
                <a14:m>
                  <m:oMath xmlns:m="http://schemas.openxmlformats.org/officeDocument/2006/math">
                    <m:r>
                      <a:rPr lang="zh-CN" altLang="en-US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lang="en-US" altLang="zh-CN" sz="22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(by the memoryless property), so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𝐸</m:t>
                    </m:r>
                    <m:d>
                      <m:dPr>
                        <m:ctrlP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dirty="0">
                                <a:solidFill>
                                  <a:prstClr val="black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200" i="1" dirty="0">
                                <a:solidFill>
                                  <a:prstClr val="black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2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200" dirty="0">
                        <a:solidFill>
                          <a:prstClr val="black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rPr>
                      <m:t>1/[(</m:t>
                    </m:r>
                    <m:r>
                      <m:rPr>
                        <m:nor/>
                      </m:rPr>
                      <a:rPr lang="en-US" altLang="zh-CN" sz="2200" dirty="0">
                        <a:solidFill>
                          <a:prstClr val="black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rPr>
                      <m:t>n</m:t>
                    </m:r>
                    <m:r>
                      <a:rPr lang="en-US" altLang="zh-CN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CN" sz="2200" dirty="0">
                        <a:solidFill>
                          <a:prstClr val="black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rPr>
                      <m:t>1)</m:t>
                    </m:r>
                    <m:r>
                      <m:rPr>
                        <m:sty m:val="p"/>
                      </m:rPr>
                      <a:rPr lang="el-GR" altLang="zh-CN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λ</m:t>
                    </m:r>
                    <m:r>
                      <m:rPr>
                        <m:nor/>
                      </m:rPr>
                      <a:rPr lang="en-US" altLang="zh-CN" sz="2200" dirty="0">
                        <a:solidFill>
                          <a:prstClr val="black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rPr>
                      <m:t>].</m:t>
                    </m:r>
                  </m:oMath>
                </a14:m>
                <a:r>
                  <a:rPr lang="zh-CN" altLang="en-US" sz="22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altLang="zh-CN" sz="2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10" y="3224788"/>
                <a:ext cx="8770663" cy="1107996"/>
              </a:xfrm>
              <a:prstGeom prst="rect">
                <a:avLst/>
              </a:prstGeom>
              <a:blipFill rotWithShape="0">
                <a:blip r:embed="rId5"/>
                <a:stretch>
                  <a:fillRect l="-2085" t="-39011" r="-1598" b="-763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61510" y="4327418"/>
                <a:ext cx="8685964" cy="1555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Continuing,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𝐸</m:t>
                    </m:r>
                    <m:d>
                      <m:dPr>
                        <m:ctrlP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dirty="0">
                                <a:solidFill>
                                  <a:prstClr val="black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𝑖</m:t>
                            </m:r>
                            <m:r>
                              <a:rPr lang="en-US" altLang="zh-CN" sz="2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200" i="1" dirty="0">
                                <a:solidFill>
                                  <a:prstClr val="black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r>
                      <a:rPr lang="en-US" altLang="zh-CN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1/[(</m:t>
                    </m:r>
                    <m:r>
                      <a:rPr lang="en-US" altLang="zh-CN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−</m:t>
                    </m:r>
                    <m:r>
                      <a:rPr lang="en-US" altLang="zh-CN" sz="2200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𝑖</m:t>
                    </m:r>
                    <m:r>
                      <a:rPr lang="en-US" altLang="zh-CN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)</m:t>
                    </m:r>
                    <m:r>
                      <a:rPr lang="zh-CN" altLang="en-US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𝜆</m:t>
                    </m:r>
                    <m:r>
                      <a:rPr lang="en-US" altLang="zh-CN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]</m:t>
                    </m:r>
                  </m:oMath>
                </a14:m>
                <a:r>
                  <a:rPr lang="en-US" altLang="zh-CN" sz="22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so</a:t>
                </a:r>
              </a:p>
              <a:p>
                <a:pPr algn="just"/>
                <a:r>
                  <a:rPr lang="zh-CN" altLang="en-US" sz="22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𝐸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𝑛𝐸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+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−1</m:t>
                        </m:r>
                      </m:e>
                    </m:d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𝐸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200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+…+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−</m:t>
                        </m:r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+1</m:t>
                        </m:r>
                      </m:e>
                    </m:d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𝐸</m:t>
                    </m:r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(</m:t>
                    </m:r>
                    <m:sSub>
                      <m:sSubPr>
                        <m:ctrlPr>
                          <a:rPr lang="en-US" altLang="zh-CN" sz="2200" i="1" dirty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𝑟</m:t>
                        </m:r>
                      </m:sub>
                    </m:sSub>
                    <m:r>
                      <a:rPr lang="en-US" altLang="zh-CN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−</m:t>
                    </m:r>
                    <m:sSub>
                      <m:sSubPr>
                        <m:ctrlPr>
                          <a:rPr lang="en-US" altLang="zh-CN" sz="2200" i="1" dirty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𝑟</m:t>
                        </m:r>
                        <m:r>
                          <a:rPr lang="en-US" altLang="zh-CN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−1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endParaRPr lang="en-US" altLang="zh-CN" sz="2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>
                  <a:spcAft>
                    <a:spcPts val="7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       =</m:t>
                      </m:r>
                      <m:r>
                        <a:rPr lang="en-US" altLang="zh-CN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𝑛</m:t>
                      </m:r>
                      <m:r>
                        <a:rPr lang="en-US" altLang="zh-CN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  <m:t>𝑛</m:t>
                          </m:r>
                          <m:r>
                            <a:rPr lang="el-GR" altLang="zh-CN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  <m:t>𝜆</m:t>
                          </m:r>
                        </m:den>
                      </m:f>
                      <m:r>
                        <a:rPr lang="en-US" altLang="zh-CN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  <m:t>𝑛</m:t>
                          </m:r>
                          <m: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zh-CN" sz="2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𝑛</m:t>
                              </m:r>
                              <m:r>
                                <a:rPr lang="en-US" altLang="zh-CN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  <m:t>𝜆</m:t>
                          </m:r>
                        </m:den>
                      </m:f>
                      <m:r>
                        <a:rPr lang="en-US" altLang="zh-CN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+…+</m:t>
                      </m:r>
                      <m:d>
                        <m:dPr>
                          <m:ctrlP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  <m: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−</m:t>
                          </m:r>
                          <m: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𝑟</m:t>
                          </m:r>
                          <m: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zh-CN" sz="2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𝑛</m:t>
                              </m:r>
                              <m:r>
                                <a:rPr lang="en-US" altLang="zh-CN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−</m:t>
                              </m:r>
                              <m:r>
                                <a:rPr lang="en-US" altLang="zh-CN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𝑟</m:t>
                              </m:r>
                              <m:r>
                                <a:rPr lang="en-US" altLang="zh-CN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𝜆</m:t>
                          </m:r>
                        </m:den>
                      </m:f>
                      <m:r>
                        <a:rPr lang="en-US" altLang="zh-CN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  <m:t>𝑟</m:t>
                          </m:r>
                        </m:num>
                        <m:den>
                          <m: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  <m:t>𝜆</m:t>
                          </m:r>
                        </m:den>
                      </m:f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 </m:t>
                      </m:r>
                    </m:oMath>
                  </m:oMathPara>
                </a14:m>
                <a:endParaRPr lang="en-US" altLang="zh-CN" sz="2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10" y="4327418"/>
                <a:ext cx="8685964" cy="1555939"/>
              </a:xfrm>
              <a:prstGeom prst="rect">
                <a:avLst/>
              </a:prstGeom>
              <a:blipFill rotWithShape="0">
                <a:blip r:embed="rId6"/>
                <a:stretch>
                  <a:fillRect l="-912" t="-27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2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66555" y="970565"/>
            <a:ext cx="819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 Some General Concepts of Point Estimation</a:t>
            </a:r>
            <a:r>
              <a:rPr lang="en-US" altLang="zh-C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点估计</a:t>
            </a:r>
            <a:r>
              <a:rPr lang="en-US" altLang="zh-C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4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56565" y="2065781"/>
                <a:ext cx="7875876" cy="2308324"/>
              </a:xfrm>
              <a:prstGeom prst="rect">
                <a:avLst/>
              </a:prstGeom>
              <a:noFill/>
              <a:ln w="2222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Definition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altLang="zh-CN" sz="2400" b="1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0" indent="0" algn="just">
                  <a:buNone/>
                </a:pP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CN" sz="2400" b="1" dirty="0">
                    <a:latin typeface="Times New Roman" charset="0"/>
                    <a:ea typeface="Times New Roman" charset="0"/>
                    <a:cs typeface="Times New Roman" charset="0"/>
                  </a:rPr>
                  <a:t>point estimate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of a parameter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is a single number that can be regarded as a sensible value for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A point estimate is obtained by selecting a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suitable statistic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and computing its value from the given sample data. The selected statistic is called the </a:t>
                </a:r>
                <a:r>
                  <a:rPr lang="en-US" altLang="zh-CN" sz="2400" b="1" dirty="0">
                    <a:latin typeface="Times New Roman" charset="0"/>
                    <a:ea typeface="Times New Roman" charset="0"/>
                    <a:cs typeface="Times New Roman" charset="0"/>
                  </a:rPr>
                  <a:t>point estimator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65" y="2065781"/>
                <a:ext cx="7875876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238" t="-2111" r="-1161" b="-5013"/>
                </a:stretch>
              </a:blipFill>
              <a:ln w="222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"/>
              <p:cNvSpPr txBox="1"/>
              <p:nvPr/>
            </p:nvSpPr>
            <p:spPr>
              <a:xfrm>
                <a:off x="656565" y="4824155"/>
                <a:ext cx="7695855" cy="477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4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Symbol: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is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customarily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used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to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denote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estimator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of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sz="2400" dirty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65" y="4824155"/>
                <a:ext cx="7695855" cy="477118"/>
              </a:xfrm>
              <a:prstGeom prst="rect">
                <a:avLst/>
              </a:prstGeom>
              <a:blipFill rotWithShape="0">
                <a:blip r:embed="rId3"/>
                <a:stretch>
                  <a:fillRect l="-1268" t="-6329" b="-27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327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18F8B8-3FB5-463C-A387-6BC2D35C345E}" type="slidenum">
              <a:rPr lang="zh-CN" altLang="en-US" smtClean="0"/>
              <a:pPr>
                <a:defRPr/>
              </a:pPr>
              <a:t>30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746575" y="1358770"/>
                <a:ext cx="7940225" cy="1749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>
                    <a:latin typeface="Times New Roman" charset="0"/>
                    <a:ea typeface="Times New Roman" charset="0"/>
                    <a:cs typeface="Times New Roman" charset="0"/>
                  </a:rPr>
                  <a:t>As an example, suppose 20 components are tested and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𝑟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=1</m:t>
                    </m:r>
                  </m:oMath>
                </a14:m>
                <a:r>
                  <a:rPr lang="en-US" altLang="zh-CN" sz="2200" dirty="0">
                    <a:latin typeface="Times New Roman" charset="0"/>
                    <a:ea typeface="Times New Roman" charset="0"/>
                    <a:cs typeface="Times New Roman" charset="0"/>
                  </a:rPr>
                  <a:t>0. Then if the first ten failure times are 11, 15, 29, 33, 35, 40, 47, 55, 58, and 72, the estimate of </a:t>
                </a:r>
                <a14:m>
                  <m:oMath xmlns:m="http://schemas.openxmlformats.org/officeDocument/2006/math">
                    <m:r>
                      <a:rPr lang="zh-CN" altLang="en-US" sz="22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𝜇</m:t>
                    </m:r>
                  </m:oMath>
                </a14:m>
                <a:r>
                  <a:rPr lang="en-US" altLang="zh-CN" sz="2200" dirty="0">
                    <a:latin typeface="Times New Roman" charset="0"/>
                    <a:ea typeface="Times New Roman" charset="0"/>
                    <a:cs typeface="Times New Roman" charset="0"/>
                  </a:rPr>
                  <a:t>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200" i="1">
                              <a:latin typeface="Cambria Math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𝜇</m:t>
                          </m:r>
                        </m:e>
                      </m:acc>
                      <m:r>
                        <a:rPr lang="en-US" altLang="zh-CN" sz="2200" i="1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i="1">
                              <a:latin typeface="Cambria Math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m:t>11+ 15+</m:t>
                          </m:r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…+</m:t>
                          </m:r>
                          <m:r>
                            <m:rPr>
                              <m:nor/>
                            </m:rPr>
                            <a:rPr lang="en-US" altLang="zh-CN" sz="2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m:t>72+(10)(72)</m:t>
                          </m:r>
                        </m:num>
                        <m:den>
                          <m:r>
                            <a:rPr lang="en-US" altLang="zh-CN" sz="22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2200" i="1">
                          <a:latin typeface="Cambria Math" panose="02040503050406030204" pitchFamily="18" charset="0"/>
                          <a:cs typeface="Times New Roman" charset="0"/>
                        </a:rPr>
                        <m:t>=111.5</m:t>
                      </m:r>
                    </m:oMath>
                  </m:oMathPara>
                </a14:m>
                <a:endParaRPr lang="en-US" altLang="zh-CN" sz="2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5" y="1358770"/>
                <a:ext cx="7940225" cy="1749646"/>
              </a:xfrm>
              <a:prstGeom prst="rect">
                <a:avLst/>
              </a:prstGeom>
              <a:blipFill rotWithShape="0">
                <a:blip r:embed="rId3"/>
                <a:stretch>
                  <a:fillRect l="-998" t="-2439" r="-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51818" y="3564015"/>
                <a:ext cx="7934981" cy="16146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200" dirty="0">
                    <a:latin typeface="Times New Roman" charset="0"/>
                    <a:ea typeface="Times New Roman" charset="0"/>
                    <a:cs typeface="Times New Roman" charset="0"/>
                  </a:rPr>
                  <a:t>The advantage of the experiment with censoring is that it terminates more quickly than the uncensored experiment. However, it can be shown that 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𝑉</m:t>
                    </m:r>
                    <m:d>
                      <m:dPr>
                        <m:ctrlPr>
                          <a:rPr lang="en-US" altLang="zh-CN" sz="2200" i="1" dirty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200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200" i="1" dirty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2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altLang="zh-CN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r>
                      <a:rPr lang="en-US" altLang="zh-CN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1/(</m:t>
                    </m:r>
                    <m:sSup>
                      <m:sSupPr>
                        <m:ctrlPr>
                          <a:rPr lang="en-US" altLang="zh-CN" sz="2200" i="1" dirty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zh-CN" altLang="en-US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  <m:r>
                      <a:rPr lang="en-US" altLang="zh-CN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𝑟</m:t>
                    </m:r>
                    <m:r>
                      <a:rPr lang="en-US" altLang="zh-CN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), </m:t>
                    </m:r>
                  </m:oMath>
                </a14:m>
                <a:r>
                  <a:rPr lang="en-US" altLang="zh-CN" sz="2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which is larger than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1/(</m:t>
                    </m:r>
                    <m:sSup>
                      <m:sSupPr>
                        <m:ctrlPr>
                          <a:rPr lang="en-US" altLang="zh-CN" sz="2200" i="1" dirty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zh-CN" altLang="en-US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  <m:r>
                      <a:rPr lang="en-US" altLang="zh-CN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) </m:t>
                    </m:r>
                  </m:oMath>
                </a14:m>
                <a:r>
                  <a:rPr lang="en-US" altLang="zh-CN" sz="2200" dirty="0">
                    <a:latin typeface="Times New Roman" charset="0"/>
                    <a:ea typeface="Times New Roman" charset="0"/>
                    <a:cs typeface="Times New Roman" charset="0"/>
                  </a:rPr>
                  <a:t>, the variance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200" dirty="0">
                    <a:latin typeface="Times New Roman" charset="0"/>
                    <a:ea typeface="Times New Roman" charset="0"/>
                    <a:cs typeface="Times New Roman" charset="0"/>
                  </a:rPr>
                  <a:t> in the uncensored experiment.</a:t>
                </a: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18" y="3564015"/>
                <a:ext cx="7934981" cy="1614673"/>
              </a:xfrm>
              <a:prstGeom prst="rect">
                <a:avLst/>
              </a:prstGeom>
              <a:blipFill rotWithShape="0">
                <a:blip r:embed="rId4"/>
                <a:stretch>
                  <a:fillRect l="-998" t="-2642" r="-998" b="-6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2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9247" y="807095"/>
            <a:ext cx="8005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 Reporting a Point Estimate: The Standard Error</a:t>
            </a:r>
            <a:endParaRPr lang="zh-CN" altLang="en-US" sz="24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86535" y="1493785"/>
                <a:ext cx="8145905" cy="1598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Definition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altLang="zh-CN" sz="2400" b="1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0" indent="0" algn="just">
                  <a:buNone/>
                </a:pP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The </a:t>
                </a:r>
                <a:r>
                  <a:rPr lang="en-US" altLang="zh-CN" sz="2400" b="1" dirty="0">
                    <a:latin typeface="Times New Roman" charset="0"/>
                    <a:ea typeface="Times New Roman" charset="0"/>
                    <a:cs typeface="Times New Roman" charset="0"/>
                  </a:rPr>
                  <a:t>standard error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of an 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is its standard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𝑉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35" y="1493785"/>
                <a:ext cx="8145905" cy="1598002"/>
              </a:xfrm>
              <a:prstGeom prst="rect">
                <a:avLst/>
              </a:prstGeom>
              <a:blipFill rotWithShape="0">
                <a:blip r:embed="rId2"/>
                <a:stretch>
                  <a:fillRect l="-1122" t="-3053" r="-1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41530" y="3248980"/>
                <a:ext cx="8280920" cy="2337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   It is the magnitude of a typical or representative deviation between an estimate and the value of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If the standard error itself involves unknown parameters whose values can be estimated, substitution of these estimates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sub>
                    </m:sSub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yields the 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estimated standard error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of the estimator. The estimated standard error can be denoted either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or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  <m:t>𝑠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0" y="3248980"/>
                <a:ext cx="8280920" cy="2337819"/>
              </a:xfrm>
              <a:prstGeom prst="rect">
                <a:avLst/>
              </a:prstGeom>
              <a:blipFill>
                <a:blip r:embed="rId3"/>
                <a:stretch>
                  <a:fillRect l="-1105" t="-2089" r="-1178" b="-4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31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752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21550" y="1431589"/>
                <a:ext cx="8055895" cy="3212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b="1" dirty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 7: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(Example 2 continued) Assuming that breakdown voltage is normally distributed,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𝜇</m:t>
                        </m:r>
                      </m:e>
                    </m:acc>
                    <m:r>
                      <a:rPr lang="en-US" altLang="zh-CN" sz="2400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is the best estimator of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𝜇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If the value of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is known to be 1.5, the standard error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1.5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20</m:t>
                            </m:r>
                          </m:e>
                        </m:rad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=.335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If, as is usually the case, the value of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is unknown, the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𝜎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=1.462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is substituted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to obtain the estimated standard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𝑠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1.462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20</m:t>
                            </m:r>
                          </m:e>
                        </m:rad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=.327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50" y="1431589"/>
                <a:ext cx="8055895" cy="3212546"/>
              </a:xfrm>
              <a:prstGeom prst="rect">
                <a:avLst/>
              </a:prstGeom>
              <a:blipFill rotWithShape="0">
                <a:blip r:embed="rId2"/>
                <a:stretch>
                  <a:fillRect l="-1211" t="-1518" r="-1136" b="-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32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3365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11560" y="981854"/>
                <a:ext cx="8190910" cy="3985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b="1" dirty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 8: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(Example 1 continued) The standard error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𝑝</m:t>
                        </m:r>
                      </m:e>
                    </m:acc>
                    <m:r>
                      <a:rPr lang="en-US" altLang="zh-CN" sz="2400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𝑋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/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charset="0"/>
                              <a:cs typeface="Times New Roman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𝑋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rad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charset="0"/>
                              <a:cs typeface="Times New Roman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𝑋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charset="0"/>
                              <a:cs typeface="Times New Roman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𝑛𝑝𝑞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charset="0"/>
                              <a:cs typeface="Times New Roman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𝑝𝑞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zh-CN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𝑞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=1−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𝑝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are unknown (else why estimate?), we substitute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𝑝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/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𝑞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=1−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/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𝑝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yielding the estimated standard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𝑝</m:t>
                            </m:r>
                          </m:e>
                        </m:acc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𝑝</m:t>
                            </m:r>
                          </m:e>
                        </m:acc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𝑞</m:t>
                            </m:r>
                          </m:e>
                        </m:acc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/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e>
                    </m:rad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.6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(.4)/25</m:t>
                        </m:r>
                      </m:e>
                    </m:rad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=.098</m:t>
                    </m:r>
                    <m:r>
                      <a:rPr lang="en-US" altLang="zh-CN" sz="2400" b="0" i="0" smtClean="0">
                        <a:latin typeface="Cambria Math" charset="0"/>
                        <a:cs typeface="Times New Roman" charset="0"/>
                      </a:rPr>
                      <m:t>.</m:t>
                    </m:r>
                  </m:oMath>
                </a14:m>
                <a:r>
                  <a:rPr lang="zh-CN" alt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Alternatively, since the largest value of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𝑝𝑞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is attained when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𝑝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𝑞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=.5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an upper bound on the standard error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1/(4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)</m:t>
                        </m:r>
                      </m:e>
                    </m:rad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=.10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981854"/>
                <a:ext cx="8190910" cy="3985322"/>
              </a:xfrm>
              <a:prstGeom prst="rect">
                <a:avLst/>
              </a:prstGeom>
              <a:blipFill rotWithShape="0">
                <a:blip r:embed="rId2"/>
                <a:stretch>
                  <a:fillRect l="-1116" t="-2599" r="-1190" b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33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0190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06515" y="672583"/>
                <a:ext cx="8640960" cy="5787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0" indent="0" defTabSz="914400">
                  <a:spcBef>
                    <a:spcPts val="0"/>
                  </a:spcBef>
                  <a:buClrTx/>
                  <a:buNone/>
                  <a:defRPr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Definition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b="1" dirty="0">
                    <a:latin typeface="Times New Roman" charset="0"/>
                    <a:ea typeface="Times New Roman" charset="0"/>
                    <a:cs typeface="Times New Roman" charset="0"/>
                  </a:rPr>
                  <a:t>(bootstrap)</a:t>
                </a:r>
              </a:p>
              <a:p>
                <a:pPr marL="0" indent="0" algn="just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zh-CN" alt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    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Suppose that the population pdf is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𝑓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;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a member of a particular parametric family, and that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gives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𝜃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r>
                      <a:rPr lang="en-US" altLang="zh-CN" sz="2400" i="1">
                        <a:latin typeface="Cambria Math" charset="0"/>
                        <a:cs typeface="Times New Roman" charset="0"/>
                      </a:rPr>
                      <m:t>𝑎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We now use the computer to obtain “bootstrap samples” from the pdf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𝑓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;</m:t>
                    </m:r>
                    <m:r>
                      <a:rPr lang="en-US" altLang="zh-CN" sz="24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𝑎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),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and for each sample we calculate a “bootstrap estimate”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: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First  bootstrap  sample: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;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altLang="zh-CN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   Second  bootstrap  sample: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;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altLang="zh-CN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                        …</a:t>
                </a:r>
              </a:p>
              <a:p>
                <a:pPr marL="0" indent="0" algn="ctr" defTabSz="914400">
                  <a:spcBef>
                    <a:spcPts val="0"/>
                  </a:spcBef>
                  <a:buClrTx/>
                  <a:buNone/>
                </a:pP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𝐵</m:t>
                    </m:r>
                  </m:oMath>
                </a14:m>
                <a:r>
                  <a:rPr lang="en-US" altLang="zh-CN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th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 bootstrap  sample: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;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𝐵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altLang="zh-CN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0" indent="0" algn="just" defTabSz="914400">
                  <a:spcBef>
                    <a:spcPts val="0"/>
                  </a:spcBef>
                  <a:buClrTx/>
                  <a:buNone/>
                </a:pP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𝐵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=100 </m:t>
                    </m:r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or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 200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is often used. Now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∗</m:t>
                            </m:r>
                          </m:sup>
                        </m:sSubSup>
                      </m:e>
                    </m:nary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/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𝐵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the sample mean of the bootstrap estimates. The </a:t>
                </a:r>
                <a:r>
                  <a:rPr lang="en-US" altLang="zh-CN" sz="2400" b="1" dirty="0">
                    <a:latin typeface="Times New Roman" charset="0"/>
                    <a:ea typeface="Times New Roman" charset="0"/>
                    <a:cs typeface="Times New Roman" charset="0"/>
                  </a:rPr>
                  <a:t>bootstrap estimate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’s standard error is now just the sample standard deviation of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’s:</a:t>
                </a:r>
              </a:p>
              <a:p>
                <a:pPr marL="0" indent="0" algn="ctr" defTabSz="914400">
                  <a:spcBef>
                    <a:spcPts val="0"/>
                  </a:spcBef>
                  <a:buClr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𝑆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𝐵</m:t>
                            </m:r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−1</m:t>
                            </m:r>
                          </m:den>
                        </m:f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cs typeface="Times New Roman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  <a:cs typeface="Times New Roman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cs typeface="Times New Roman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  <a:cs typeface="Times New Roman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15" y="672583"/>
                <a:ext cx="8640960" cy="5787097"/>
              </a:xfrm>
              <a:prstGeom prst="rect">
                <a:avLst/>
              </a:prstGeom>
              <a:blipFill rotWithShape="0">
                <a:blip r:embed="rId2"/>
                <a:stretch>
                  <a:fillRect l="-1129" t="-842" r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34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381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96525" y="638690"/>
                <a:ext cx="8595956" cy="5722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200" b="1" dirty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 9: </a:t>
                </a:r>
                <a:r>
                  <a:rPr lang="en-US" altLang="zh-CN" sz="2200" dirty="0">
                    <a:latin typeface="Times New Roman" charset="0"/>
                    <a:ea typeface="Times New Roman" charset="0"/>
                    <a:cs typeface="Times New Roman" charset="0"/>
                  </a:rPr>
                  <a:t>A theoretical model suggests that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𝑋</m:t>
                    </m:r>
                  </m:oMath>
                </a14:m>
                <a:r>
                  <a:rPr lang="en-US" altLang="zh-CN" sz="2200" dirty="0">
                    <a:latin typeface="Times New Roman" charset="0"/>
                    <a:ea typeface="Times New Roman" charset="0"/>
                    <a:cs typeface="Times New Roman" charset="0"/>
                  </a:rPr>
                  <a:t>, the time to breakdown of an insulating fluid between electrodes at a particular voltage, has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𝑥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;</m:t>
                        </m:r>
                        <m:r>
                          <a:rPr lang="zh-CN" altLang="en-US" sz="22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𝜆</m:t>
                        </m:r>
                      </m:e>
                    </m:d>
                    <m:r>
                      <a:rPr lang="en-US" altLang="zh-CN" sz="22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𝜆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−</m:t>
                        </m:r>
                        <m:r>
                          <a:rPr lang="zh-CN" altLang="en-US" sz="22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𝜆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Times New Roman" charset="0"/>
                    <a:ea typeface="Times New Roman" charset="0"/>
                    <a:cs typeface="Times New Roman" charset="0"/>
                  </a:rPr>
                  <a:t>, an exponential distribution. A random sample of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=10</m:t>
                    </m:r>
                  </m:oMath>
                </a14:m>
                <a:r>
                  <a:rPr lang="en-US" altLang="zh-CN" sz="2200" dirty="0">
                    <a:latin typeface="Times New Roman" charset="0"/>
                    <a:ea typeface="Times New Roman" charset="0"/>
                    <a:cs typeface="Times New Roman" charset="0"/>
                  </a:rPr>
                  <a:t> breakdown times (min) gives the following data:</a:t>
                </a:r>
              </a:p>
              <a:p>
                <a:pPr algn="ctr"/>
                <a:r>
                  <a:rPr lang="en-US" altLang="zh-CN" sz="2200" dirty="0">
                    <a:latin typeface="Times New Roman" charset="0"/>
                    <a:ea typeface="Times New Roman" charset="0"/>
                    <a:cs typeface="Times New Roman" charset="0"/>
                  </a:rPr>
                  <a:t>41.53 18.73 2.99 30.34 12.33 117.52 73.02 223.63 4.00 26.78</a:t>
                </a:r>
              </a:p>
              <a:p>
                <a:pPr algn="just"/>
                <a:r>
                  <a:rPr lang="en-US" altLang="zh-CN" sz="2200" dirty="0">
                    <a:latin typeface="Times New Roman" charset="0"/>
                    <a:ea typeface="Times New Roman" charset="0"/>
                    <a:cs typeface="Times New Roman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𝐸</m:t>
                    </m:r>
                    <m:d>
                      <m:dPr>
                        <m:ctrlPr>
                          <a:rPr lang="en-US" altLang="zh-CN" sz="22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</m:d>
                    <m:r>
                      <a:rPr lang="en-US" altLang="zh-CN" sz="22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2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num>
                      <m:den>
                        <m:r>
                          <a:rPr lang="zh-CN" altLang="en-US" sz="22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𝜆</m:t>
                        </m:r>
                      </m:den>
                    </m:f>
                    <m:r>
                      <a:rPr lang="en-US" altLang="zh-CN" sz="22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, 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𝐸</m:t>
                    </m:r>
                    <m:d>
                      <m:dPr>
                        <m:ctrlPr>
                          <a:rPr lang="en-US" altLang="zh-CN" sz="22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2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zh-CN" sz="22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2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num>
                      <m:den>
                        <m:r>
                          <a:rPr lang="zh-CN" altLang="en-US" sz="22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𝜆</m:t>
                        </m:r>
                      </m:den>
                    </m:f>
                    <m:r>
                      <a:rPr lang="en-US" altLang="zh-CN" sz="22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,</m:t>
                    </m:r>
                  </m:oMath>
                </a14:m>
                <a:r>
                  <a:rPr lang="en-US" altLang="zh-CN" sz="2200" dirty="0">
                    <a:latin typeface="Times New Roman" charset="0"/>
                    <a:ea typeface="Times New Roman" charset="0"/>
                    <a:cs typeface="Times New Roman" charset="0"/>
                  </a:rPr>
                  <a:t> so a reasonable estimate of </a:t>
                </a:r>
                <a14:m>
                  <m:oMath xmlns:m="http://schemas.openxmlformats.org/officeDocument/2006/math">
                    <m:r>
                      <a:rPr lang="zh-CN" altLang="en-US" sz="22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lang="en-US" altLang="zh-CN" sz="2200" dirty="0">
                    <a:latin typeface="Times New Roman" charset="0"/>
                    <a:ea typeface="Times New Roman" charset="0"/>
                    <a:cs typeface="Times New Roman" charset="0"/>
                  </a:rPr>
                  <a:t>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𝜆</m:t>
                        </m:r>
                      </m:e>
                    </m:acc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</m:e>
                        </m:acc>
                      </m:den>
                    </m:f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55.087</m:t>
                        </m:r>
                      </m:den>
                    </m:f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=.018153</m:t>
                    </m:r>
                  </m:oMath>
                </a14:m>
                <a:r>
                  <a:rPr lang="en-US" altLang="zh-CN" sz="2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. </a:t>
                </a:r>
                <a:r>
                  <a:rPr lang="en-US" altLang="zh-CN" sz="2200" dirty="0">
                    <a:latin typeface="Times New Roman" charset="0"/>
                    <a:ea typeface="Times New Roman" charset="0"/>
                    <a:cs typeface="Times New Roman" charset="0"/>
                  </a:rPr>
                  <a:t>We then used a statistical computer package to obtain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𝐵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=100 </m:t>
                    </m:r>
                  </m:oMath>
                </a14:m>
                <a:r>
                  <a:rPr lang="en-US" altLang="zh-CN" sz="2200" dirty="0">
                    <a:latin typeface="Times New Roman" charset="0"/>
                    <a:ea typeface="Times New Roman" charset="0"/>
                    <a:cs typeface="Times New Roman" charset="0"/>
                  </a:rPr>
                  <a:t>bootstrap samples, each of size 10, from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𝑓</m:t>
                    </m:r>
                    <m:r>
                      <a:rPr lang="en-US" altLang="zh-CN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𝑥</m:t>
                    </m:r>
                    <m:r>
                      <a:rPr lang="en-US" altLang="zh-CN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; .018153) </m:t>
                    </m:r>
                  </m:oMath>
                </a14:m>
                <a:r>
                  <a:rPr lang="en-US" altLang="zh-CN" sz="2200" dirty="0">
                    <a:latin typeface="Times New Roman" charset="0"/>
                    <a:ea typeface="Times New Roman" charset="0"/>
                    <a:cs typeface="Times New Roman" charset="0"/>
                  </a:rPr>
                  <a:t>. The first such sample was 41.00, 109.70, 16.78, 6.31, 6.76, 5.62, 60.96, 78.81, 192.25, 27.61, from which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200" i="1">
                            <a:latin typeface="Cambria Math" charset="0"/>
                            <a:cs typeface="Times New Roman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∗</m:t>
                            </m:r>
                          </m:sup>
                        </m:sSup>
                      </m:e>
                    </m:nary>
                    <m:r>
                      <a:rPr lang="en-US" altLang="zh-CN" sz="2200" i="1">
                        <a:latin typeface="Cambria Math" panose="02040503050406030204" pitchFamily="18" charset="0"/>
                        <a:cs typeface="Times New Roman" charset="0"/>
                      </a:rPr>
                      <m:t>=545.8</m:t>
                    </m:r>
                  </m:oMath>
                </a14:m>
                <a:r>
                  <a:rPr lang="en-US" altLang="zh-CN" sz="2200" dirty="0">
                    <a:latin typeface="Times New Roman" charset="0"/>
                    <a:ea typeface="Times New Roman" charset="0"/>
                    <a:cs typeface="Times New Roman" charset="0"/>
                  </a:rPr>
                  <a:t> and</a:t>
                </a:r>
                <a:r>
                  <a:rPr lang="en-US" altLang="zh-CN" sz="2200" dirty="0"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𝜆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200" i="1">
                            <a:latin typeface="Cambria Math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charset="0"/>
                          </a:rPr>
                          <m:t>54.58</m:t>
                        </m:r>
                      </m:den>
                    </m:f>
                    <m:r>
                      <a:rPr lang="en-US" altLang="zh-CN" sz="2200" i="1">
                        <a:latin typeface="Cambria Math" panose="02040503050406030204" pitchFamily="18" charset="0"/>
                        <a:cs typeface="Times New Roman" charset="0"/>
                      </a:rPr>
                      <m:t>=.01832</m:t>
                    </m:r>
                  </m:oMath>
                </a14:m>
                <a:r>
                  <a:rPr lang="en-US" altLang="zh-CN" sz="2200" dirty="0">
                    <a:latin typeface="Times New Roman" charset="0"/>
                    <a:ea typeface="Times New Roman" charset="0"/>
                    <a:cs typeface="Times New Roman" charset="0"/>
                  </a:rPr>
                  <a:t>. 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average of the 100 bootstrap estimates is</a:t>
                </a:r>
                <a14:m>
                  <m:oMath xmlns:m="http://schemas.openxmlformats.org/officeDocument/2006/math">
                    <m:r>
                      <a:rPr lang="en-US" altLang="zh-CN" sz="2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  <m:sSup>
                      <m:sSup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𝜆</m:t>
                            </m:r>
                          </m:e>
                        </m:acc>
                      </m:e>
                      <m:sup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=.02153</m:t>
                    </m:r>
                  </m:oMath>
                </a14:m>
                <a:r>
                  <a:rPr lang="en-US" altLang="zh-CN" sz="2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en-US" altLang="zh-CN" sz="2200" dirty="0"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sample standard deviation of these 100 estimates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𝑠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𝜆</m:t>
                            </m:r>
                          </m:e>
                        </m:acc>
                      </m:sub>
                    </m:sSub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=.0091</m:t>
                    </m:r>
                  </m:oMath>
                </a14:m>
                <a:r>
                  <a:rPr lang="en-US" altLang="zh-CN" sz="2200" dirty="0">
                    <a:latin typeface="Times New Roman" charset="0"/>
                    <a:ea typeface="Times New Roman" charset="0"/>
                    <a:cs typeface="Times New Roman" charset="0"/>
                  </a:rPr>
                  <a:t>, the bootstrap estimate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2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cs typeface="Times New Roman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altLang="zh-CN" sz="2200" dirty="0">
                    <a:latin typeface="Times New Roman" charset="0"/>
                    <a:ea typeface="Times New Roman" charset="0"/>
                    <a:cs typeface="Times New Roman" charset="0"/>
                  </a:rPr>
                  <a:t>’s standard error. </a:t>
                </a:r>
              </a:p>
              <a:p>
                <a:pPr algn="just"/>
                <a:r>
                  <a:rPr lang="zh-CN" altLang="en-US" sz="2200" dirty="0">
                    <a:latin typeface="Times New Roman" charset="0"/>
                    <a:ea typeface="Times New Roman" charset="0"/>
                    <a:cs typeface="Times New Roman" charset="0"/>
                  </a:rPr>
                  <a:t>     </a:t>
                </a:r>
                <a:r>
                  <a:rPr lang="en-US" altLang="zh-CN" sz="2200" dirty="0">
                    <a:latin typeface="Times New Roman" charset="0"/>
                    <a:ea typeface="Times New Roman" charset="0"/>
                    <a:cs typeface="Times New Roman" charset="0"/>
                  </a:rPr>
                  <a:t>A histogram of the 100</a:t>
                </a:r>
                <a:r>
                  <a:rPr lang="en-US" altLang="zh-CN" sz="2200" dirty="0"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𝜆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Times New Roman" charset="0"/>
                    <a:ea typeface="Times New Roman" charset="0"/>
                    <a:cs typeface="Times New Roman" charset="0"/>
                  </a:rPr>
                  <a:t>’s was somewhat positively skewed, suggesting that the sampling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2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cs typeface="Times New Roman" charset="0"/>
                          </a:rPr>
                          <m:t>𝜆</m:t>
                        </m:r>
                      </m:e>
                    </m:acc>
                    <m:r>
                      <a:rPr lang="zh-CN" altLang="en-US" sz="2200" i="1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200" dirty="0">
                    <a:latin typeface="Times New Roman" charset="0"/>
                    <a:ea typeface="Times New Roman" charset="0"/>
                    <a:cs typeface="Times New Roman" charset="0"/>
                  </a:rPr>
                  <a:t>also has this property.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25" y="638690"/>
                <a:ext cx="8595956" cy="5722336"/>
              </a:xfrm>
              <a:prstGeom prst="rect">
                <a:avLst/>
              </a:prstGeom>
              <a:blipFill rotWithShape="0">
                <a:blip r:embed="rId2"/>
                <a:stretch>
                  <a:fillRect l="-922" t="-746" r="-922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35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2879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1570" y="908720"/>
            <a:ext cx="769585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Remark: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Sometimes an investigator wishes to estimate a population characteristic without assuming that the population distribution belongs to a particular parametric family. The answer is to regard the sample itself as constituting the population (the </a:t>
            </a:r>
            <a:r>
              <a:rPr lang="en-US" altLang="zh-CN" sz="2400" b="1" i="1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=20 observations in Example 2) and </a:t>
            </a:r>
            <a:r>
              <a:rPr lang="en-US" altLang="zh-CN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take B different samples, each of size </a:t>
            </a:r>
            <a:r>
              <a:rPr lang="en-US" altLang="zh-CN" sz="240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, with replacement from this population.</a:t>
            </a:r>
          </a:p>
          <a:p>
            <a:endParaRPr lang="zh-CN" altLang="en-US" sz="2200" dirty="0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36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2406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71700" y="715341"/>
            <a:ext cx="5085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 Methods of Point Estimation</a:t>
            </a:r>
            <a:endParaRPr lang="zh-CN" altLang="en-US" sz="24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6555" y="1373576"/>
            <a:ext cx="8190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charset="0"/>
              </a:rPr>
              <a:t>    We now discuss two “constructive” methods for obtaining point estimators: the </a:t>
            </a:r>
            <a:r>
              <a:rPr lang="en-US" altLang="zh-CN" sz="2400" dirty="0">
                <a:solidFill>
                  <a:srgbClr val="FF0000"/>
                </a:solidFill>
                <a:latin typeface="Times" charset="0"/>
              </a:rPr>
              <a:t>method of moments</a:t>
            </a:r>
            <a:r>
              <a:rPr lang="zh-CN" altLang="en-US" sz="2400" dirty="0">
                <a:solidFill>
                  <a:srgbClr val="FF0000"/>
                </a:solidFill>
                <a:latin typeface="Times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" charset="0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矩法</a:t>
            </a:r>
            <a:r>
              <a:rPr lang="en-US" altLang="zh-CN" sz="2400" dirty="0">
                <a:solidFill>
                  <a:srgbClr val="FF0000"/>
                </a:solidFill>
                <a:latin typeface="Times" charset="0"/>
              </a:rPr>
              <a:t>) </a:t>
            </a:r>
            <a:r>
              <a:rPr lang="en-US" altLang="zh-CN" sz="2400" dirty="0">
                <a:latin typeface="Times" charset="0"/>
              </a:rPr>
              <a:t>and the method of </a:t>
            </a:r>
            <a:r>
              <a:rPr lang="en-US" altLang="zh-CN" sz="2400" dirty="0">
                <a:solidFill>
                  <a:srgbClr val="FF0000"/>
                </a:solidFill>
                <a:latin typeface="Times" charset="0"/>
              </a:rPr>
              <a:t>maximum likelihood</a:t>
            </a:r>
            <a:r>
              <a:rPr lang="zh-CN" altLang="en-US" sz="2400" dirty="0">
                <a:solidFill>
                  <a:srgbClr val="FF0000"/>
                </a:solidFill>
                <a:latin typeface="Times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" charset="0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极大似然法</a:t>
            </a:r>
            <a:r>
              <a:rPr lang="en-US" altLang="zh-CN" sz="2400" dirty="0">
                <a:solidFill>
                  <a:srgbClr val="FF0000"/>
                </a:solidFill>
                <a:latin typeface="Times" charset="0"/>
              </a:rPr>
              <a:t>). 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E7367EB-1C66-4847-9AA5-BA2B04DEEF33}"/>
              </a:ext>
            </a:extLst>
          </p:cNvPr>
          <p:cNvSpPr/>
          <p:nvPr/>
        </p:nvSpPr>
        <p:spPr>
          <a:xfrm>
            <a:off x="521550" y="2995790"/>
            <a:ext cx="4254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The Method of Moments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11560" y="3699030"/>
                <a:ext cx="8055895" cy="2467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Definition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altLang="zh-CN" sz="2400" b="1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0" indent="0" algn="just">
                  <a:buNone/>
                </a:pP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be a random sample from a </a:t>
                </a:r>
                <a:r>
                  <a:rPr lang="en-US" altLang="zh-CN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pmf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or pdf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𝑓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For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𝑘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=1, 2, 3, . . .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the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𝒌</m:t>
                    </m:r>
                  </m:oMath>
                </a14:m>
                <a:r>
                  <a:rPr lang="en-US" altLang="zh-CN" sz="2400" b="1" dirty="0">
                    <a:latin typeface="Times New Roman" charset="0"/>
                    <a:ea typeface="Times New Roman" charset="0"/>
                    <a:cs typeface="Times New Roman" charset="0"/>
                  </a:rPr>
                  <a:t>th population moment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or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𝒌</m:t>
                    </m:r>
                  </m:oMath>
                </a14:m>
                <a:r>
                  <a:rPr lang="en-US" altLang="zh-CN" sz="2400" b="1" dirty="0">
                    <a:latin typeface="Times New Roman" charset="0"/>
                    <a:ea typeface="Times New Roman" charset="0"/>
                    <a:cs typeface="Times New Roman" charset="0"/>
                  </a:rPr>
                  <a:t>th moment of the distribution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is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𝐸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𝑘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The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𝒌</m:t>
                    </m:r>
                  </m:oMath>
                </a14:m>
                <a:r>
                  <a:rPr lang="en-US" altLang="zh-CN" sz="2400" b="1" dirty="0">
                    <a:latin typeface="Times New Roman" charset="0"/>
                    <a:ea typeface="Times New Roman" charset="0"/>
                    <a:cs typeface="Times New Roman" charset="0"/>
                  </a:rPr>
                  <a:t>th sample moment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𝑘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699030"/>
                <a:ext cx="8055895" cy="2467470"/>
              </a:xfrm>
              <a:prstGeom prst="rect">
                <a:avLst/>
              </a:prstGeom>
              <a:blipFill rotWithShape="0">
                <a:blip r:embed="rId2"/>
                <a:stretch>
                  <a:fillRect l="-1135" t="-1975" r="-2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37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828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11560" y="728700"/>
                <a:ext cx="7875875" cy="2693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Definition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altLang="zh-CN" sz="2400" b="1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0" indent="0" algn="just">
                  <a:buNone/>
                </a:pP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be a random sample from a distribution with </a:t>
                </a:r>
                <a:r>
                  <a:rPr lang="en-US" altLang="zh-CN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pmf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or pdf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𝑓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;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𝑚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𝑚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are parameters whose values are unknown. Then the </a:t>
                </a:r>
                <a:r>
                  <a:rPr lang="en-US" altLang="zh-CN" sz="2400" b="1" dirty="0">
                    <a:latin typeface="Times New Roman" charset="0"/>
                    <a:ea typeface="Times New Roman" charset="0"/>
                    <a:cs typeface="Times New Roman" charset="0"/>
                  </a:rPr>
                  <a:t>moment estimators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𝑚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are obtained by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equating the first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𝑚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sample moments to the corresponding first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𝑚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population moments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CN" sz="2400" dirty="0">
                    <a:solidFill>
                      <a:srgbClr val="83C87A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83C87A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solidFill>
                              <a:srgbClr val="83C87A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83C87A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83C87A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rgbClr val="83C87A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solidFill>
                              <a:srgbClr val="83C87A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83C87A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728700"/>
                <a:ext cx="7875875" cy="2693110"/>
              </a:xfrm>
              <a:prstGeom prst="rect">
                <a:avLst/>
              </a:prstGeom>
              <a:blipFill rotWithShape="0">
                <a:blip r:embed="rId2"/>
                <a:stretch>
                  <a:fillRect l="-1161" t="-1814" r="-1238" b="-45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566555" y="3699030"/>
            <a:ext cx="8100900" cy="2314976"/>
            <a:chOff x="611560" y="3969060"/>
            <a:chExt cx="8100900" cy="2314976"/>
          </a:xfrm>
        </p:grpSpPr>
        <p:sp>
          <p:nvSpPr>
            <p:cNvPr id="3" name="文本框 2"/>
            <p:cNvSpPr txBox="1"/>
            <p:nvPr/>
          </p:nvSpPr>
          <p:spPr>
            <a:xfrm>
              <a:off x="611560" y="3969060"/>
              <a:ext cx="7830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Theoretical foundation</a:t>
              </a:r>
              <a:r>
                <a:rPr lang="en-US" altLang="zh-CN" sz="2400" dirty="0">
                  <a:latin typeface="+mj-lt"/>
                </a:rPr>
                <a:t>: </a:t>
              </a:r>
              <a:r>
                <a:rPr lang="en-US" altLang="zh-CN" sz="2400" dirty="0">
                  <a:solidFill>
                    <a:srgbClr val="FF0000"/>
                  </a:solidFill>
                  <a:latin typeface="+mj-lt"/>
                </a:rPr>
                <a:t>Law of Large Numbers</a:t>
              </a:r>
              <a:r>
                <a:rPr lang="en-US" altLang="zh-CN" sz="2400" dirty="0">
                  <a:latin typeface="+mj-lt"/>
                </a:rPr>
                <a:t>-</a:t>
              </a:r>
              <a:r>
                <a:rPr lang="en-US" altLang="zh-CN" sz="2400" dirty="0" err="1">
                  <a:latin typeface="+mj-lt"/>
                </a:rPr>
                <a:t>Khintchine</a:t>
              </a:r>
              <a:endParaRPr lang="zh-CN" altLang="en-US" sz="2400" dirty="0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/>
                <p:cNvSpPr txBox="1"/>
                <p:nvPr/>
              </p:nvSpPr>
              <p:spPr>
                <a:xfrm>
                  <a:off x="656565" y="4444815"/>
                  <a:ext cx="8055895" cy="1839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Let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be a random sample from a distribution with </a:t>
                  </a:r>
                  <a:r>
                    <a:rPr lang="en-US" altLang="zh-CN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pmf</a:t>
                  </a: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or pdf 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a14:m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for all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1, 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𝑤h𝑒𝑛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→∞</m:t>
                      </m:r>
                    </m:oMath>
                  </a14:m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nary>
                        <m:groupChr>
                          <m:groupChrPr>
                            <m:chr m:val="→"/>
                            <m:vertJc m:val="bot"/>
                            <m:ctrlPr>
                              <a:rPr lang="en-US" altLang="zh-CN" sz="2400" i="1" smtClean="0">
                                <a:latin typeface="Cambria Math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groupCh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文本框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565" y="4444815"/>
                  <a:ext cx="8055895" cy="154818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03" t="-2362" r="-9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38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6330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76545" y="503675"/>
                <a:ext cx="8235915" cy="1594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a random sample from a distribution with 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pmf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pdf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unknown parameters. The moment estimators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ˆ"/>
                            <m:ctrlPr>
                              <a:rPr lang="zh-CN" altLang="zh-CN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ˆ"/>
                            <m:ctrlPr>
                              <a:rPr lang="zh-CN" altLang="zh-CN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ˆ"/>
                            <m:ctrlPr>
                              <a:rPr lang="zh-CN" altLang="zh-CN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obtained in the following way:</a:t>
                </a:r>
                <a:endParaRPr lang="zh-CN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5" y="503675"/>
                <a:ext cx="8235915" cy="1594475"/>
              </a:xfrm>
              <a:prstGeom prst="rect">
                <a:avLst/>
              </a:prstGeom>
              <a:blipFill rotWithShape="0">
                <a:blip r:embed="rId2"/>
                <a:stretch>
                  <a:fillRect l="-1110" t="-3065" r="-1554" b="-8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76545" y="2123855"/>
                <a:ext cx="8370930" cy="878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 the expression of the first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population moments: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box>
                        <m:boxPr>
                          <m:ctrlPr>
                            <a:rPr lang="zh-CN" altLang="zh-CN" sz="2400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box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…,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5" y="2123855"/>
                <a:ext cx="8370930" cy="878510"/>
              </a:xfrm>
              <a:prstGeom prst="rect">
                <a:avLst/>
              </a:prstGeom>
              <a:blipFill rotWithShape="0">
                <a:blip r:embed="rId3"/>
                <a:stretch>
                  <a:fillRect l="-1092" t="-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76545" y="3113965"/>
                <a:ext cx="7740860" cy="959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Replace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sz="24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  <a:endParaRPr lang="zh-CN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800" dirty="0"/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nary>
                      </m:e>
                    </m:box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zh-CN" altLang="zh-CN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,</m:t>
                    </m:r>
                    <m:box>
                      <m:boxPr>
                        <m:ctrlPr>
                          <a:rPr lang="zh-CN" altLang="zh-CN" sz="2400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box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zh-CN" alt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5" y="3113965"/>
                <a:ext cx="7740860" cy="959173"/>
              </a:xfrm>
              <a:prstGeom prst="rect">
                <a:avLst/>
              </a:prstGeom>
              <a:blipFill rotWithShape="0">
                <a:blip r:embed="rId4"/>
                <a:stretch>
                  <a:fillRect l="-1181" t="-6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76545" y="4149080"/>
                <a:ext cx="7695855" cy="904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Solving the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equations, we obtain the moment estimators          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ˆ"/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box>
                        <m:boxPr>
                          <m:ctrlPr>
                            <a:rPr lang="zh-CN" altLang="zh-CN" sz="2400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box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5" y="4149080"/>
                <a:ext cx="7695855" cy="904543"/>
              </a:xfrm>
              <a:prstGeom prst="rect">
                <a:avLst/>
              </a:prstGeom>
              <a:blipFill rotWithShape="0">
                <a:blip r:embed="rId5"/>
                <a:stretch>
                  <a:fillRect l="-1188" t="-5405" r="-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76544" y="5139190"/>
                <a:ext cx="79658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last, estimates for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unknown parameters are obtained by applying sample data to these estimators.</a:t>
                </a:r>
                <a:endParaRPr lang="zh-CN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4" y="5139190"/>
                <a:ext cx="7965885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1148" t="-5882" r="-1301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39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2028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791580" y="548680"/>
                <a:ext cx="7515836" cy="4949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b="1" dirty="0">
                    <a:solidFill>
                      <a:srgbClr val="00B0F0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Example 1: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An automobile manufacturer has developed a new type of bumper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保险杠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), which is supposed to absorb impacts with less damage than previous bumpers. The manufacturer has used this bumper in a sequence of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25 controlled crashes against a wall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, each at 10 mph, using one of its compact car models. Let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 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the number of crashes that result in no visible damage to the automobile.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The parameter to be estimated is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𝑝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the proportion of all such crashes that result in no damage [alternatively,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𝑝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𝑃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no</m:t>
                    </m:r>
                    <m:r>
                      <a:rPr lang="en-US" altLang="zh-CN" sz="2400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damage</m:t>
                    </m:r>
                    <m:r>
                      <a:rPr lang="en-US" altLang="zh-CN" sz="2400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in</m:t>
                    </m:r>
                    <m:r>
                      <a:rPr lang="en-US" altLang="zh-CN" sz="2400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a</m:t>
                    </m:r>
                    <m:r>
                      <a:rPr lang="en-US" altLang="zh-CN" sz="2400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single</m:t>
                    </m:r>
                    <m:r>
                      <a:rPr lang="en-US" altLang="zh-CN" sz="2400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crash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]. If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𝑋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is observed to be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𝑥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=15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, the most reasonable estimator and estimate are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𝑝</m:t>
                        </m:r>
                      </m:e>
                    </m:acc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    estimate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den>
                    </m:f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15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25</m:t>
                        </m:r>
                      </m:den>
                    </m:f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=.60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80" y="548680"/>
                <a:ext cx="7515836" cy="4949817"/>
              </a:xfrm>
              <a:prstGeom prst="rect">
                <a:avLst/>
              </a:prstGeom>
              <a:blipFill rotWithShape="0">
                <a:blip r:embed="rId3"/>
                <a:stretch>
                  <a:fillRect l="-1298" t="-985" r="-1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46574" y="5499230"/>
                <a:ext cx="7965885" cy="616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𝑝</m:t>
                        </m:r>
                      </m:e>
                    </m:acc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reads 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“the point </a:t>
                </a:r>
                <a:r>
                  <a:rPr lang="en-US" altLang="zh-C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estimator</a:t>
                </a:r>
                <a:r>
                  <a:rPr lang="zh-CN" alt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点估计量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of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𝑝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”.</a:t>
                </a:r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4" y="5499230"/>
                <a:ext cx="7965885" cy="616836"/>
              </a:xfrm>
              <a:prstGeom prst="rect">
                <a:avLst/>
              </a:prstGeom>
              <a:blipFill rotWithShape="0">
                <a:blip r:embed="rId4"/>
                <a:stretch>
                  <a:fillRect l="-995" b="-5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91580" y="6007519"/>
                <a:ext cx="742582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𝑝</m:t>
                        </m:r>
                      </m:e>
                    </m:acc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.60</m:t>
                    </m:r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means “the point </a:t>
                </a:r>
                <a:r>
                  <a:rPr lang="en-US" altLang="zh-C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</a:t>
                </a:r>
                <a:r>
                  <a:rPr lang="zh-CN" alt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点估计值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of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𝑝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.60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”.</a:t>
                </a:r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80" y="6007519"/>
                <a:ext cx="7425825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46" t="-73684" b="-106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889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66555" y="1004245"/>
                <a:ext cx="787587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b="1" dirty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 1: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represent a random sample of service times of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customers at a certain facility, where the underlying distribution is assumed exponential with parameter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Now we aim to estimate the parameter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55" y="1004245"/>
                <a:ext cx="7875875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1238" t="-3113" r="-1161" b="-8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66555" y="3789040"/>
                <a:ext cx="7920880" cy="1958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For an exponential distribution,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𝐸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</m:d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=1/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 err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i="1" dirty="0" err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 err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CN" sz="2400" i="1" dirty="0" err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random sample, then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unbiased estimator of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1/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zh-CN" sz="2400" dirty="0"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endParaRPr>
              </a:p>
              <a:p>
                <a:pPr lvl="0"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1/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𝜆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Solving this equation gives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/>
                      </a:rPr>
                      <m:t>=1/</m:t>
                    </m:r>
                    <m:acc>
                      <m:accPr>
                        <m:chr m:val="̅"/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. </a:t>
                </a:r>
              </a:p>
              <a:p>
                <a:pPr lvl="0" algn="just"/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moment estimator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/>
                      </a:rPr>
                      <m:t>𝜆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𝜆</m:t>
                        </m:r>
                      </m:e>
                    </m:acc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55" y="3789040"/>
                <a:ext cx="7920880" cy="1958998"/>
              </a:xfrm>
              <a:prstGeom prst="rect">
                <a:avLst/>
              </a:prstGeom>
              <a:blipFill>
                <a:blip r:embed="rId3"/>
                <a:stretch>
                  <a:fillRect l="-1232" t="-2492" r="-1155" b="-6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66554" y="2688013"/>
                <a:ext cx="801089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 there is only one parameter to be estimated, the estimator can be obtained by equating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</a:rPr>
                      <m:t>𝐸</m:t>
                    </m:r>
                    <m:r>
                      <a:rPr lang="en-US" altLang="zh-CN" sz="2400" i="1" dirty="0">
                        <a:latin typeface="Cambria Math"/>
                      </a:rPr>
                      <m:t>(</m:t>
                    </m:r>
                    <m:r>
                      <a:rPr lang="en-US" altLang="zh-CN" sz="2400" i="1" dirty="0">
                        <a:latin typeface="Cambria Math"/>
                      </a:rPr>
                      <m:t>𝑋</m:t>
                    </m:r>
                    <m:r>
                      <a:rPr lang="en-US" altLang="zh-CN" sz="2400" i="1" dirty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54" y="2688013"/>
                <a:ext cx="8010891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218" t="-5882" r="-685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40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681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86535" y="752798"/>
                <a:ext cx="83259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b="1" dirty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 2: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 be a random sample from a gamma distribution with parameters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𝛼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𝛽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35" y="752798"/>
                <a:ext cx="8325925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1098" t="-5839" r="-1171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31540" y="1763815"/>
                <a:ext cx="8280920" cy="4459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From Section 4.4, </a:t>
                </a:r>
                <a:endParaRPr lang="en-US" altLang="zh-CN" sz="2400" i="1" dirty="0">
                  <a:solidFill>
                    <a:srgbClr val="FF0000"/>
                  </a:solidFill>
                  <a:latin typeface="Cambria Math" panose="02040503050406030204" pitchFamily="18" charset="0"/>
                  <a:ea typeface="Times New Roman" charset="0"/>
                  <a:cs typeface="Times New Roman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𝐸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</m:d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𝛼𝛽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𝐸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zh-CN" alt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𝛽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l-GR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Γ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𝛼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+2)/ </m:t>
                    </m:r>
                    <m:r>
                      <m:rPr>
                        <m:sty m:val="p"/>
                      </m:rPr>
                      <a:rPr lang="el-GR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Γ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𝛼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)=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zh-CN" alt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𝛽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𝛼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+1)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𝛼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The moment estimators of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𝛼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𝛽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are obtained by solving</a:t>
                </a:r>
              </a:p>
              <a:p>
                <a:pPr algn="ctr">
                  <a:spcBef>
                    <a:spcPts val="1000"/>
                  </a:spcBef>
                  <a:spcAft>
                    <a:spcPts val="10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𝛼𝛽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𝛼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𝛼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+1)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𝛽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The second equation implies: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dirty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400" i="1" dirty="0">
                              <a:latin typeface="Cambria Math" charset="0"/>
                              <a:cs typeface="Times New Roman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CN" sz="2400" i="1" dirty="0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400" i="1" dirty="0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 dirty="0">
                              <a:latin typeface="Cambria Math" charset="0"/>
                              <a:cs typeface="Times New Roman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cs typeface="Times New Roman" charset="0"/>
                        </a:rPr>
                        <m:t>+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  <a:cs typeface="Times New Roman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CN" sz="2400" i="1" dirty="0">
                              <a:latin typeface="Cambria Math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zh-CN" altLang="en-US" sz="2400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 dirty="0">
                              <a:latin typeface="Cambria Math" charset="0"/>
                              <a:cs typeface="Times New Roman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cs typeface="Times New Roman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latin typeface="Cambria Math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𝑋</m:t>
                          </m:r>
                        </m:e>
                      </m:acc>
                      <m:r>
                        <a:rPr lang="zh-CN" altLang="en-US" sz="2400" i="1" dirty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𝛽</m:t>
                      </m:r>
                    </m:oMath>
                  </m:oMathPara>
                </a14:m>
                <a:endParaRPr lang="en-US" altLang="zh-CN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Solving these equations, we get:</a:t>
                </a:r>
              </a:p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           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𝛼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altLang="zh-CN" sz="2400" i="1" dirty="0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             </m:t>
                    </m:r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𝛽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altLang="zh-CN" sz="2400" i="1" dirty="0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</m:e>
                        </m:acc>
                      </m:den>
                    </m:f>
                  </m:oMath>
                </a14:m>
                <a:endParaRPr lang="zh-CN" alt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0" y="1763815"/>
                <a:ext cx="8280920" cy="4459682"/>
              </a:xfrm>
              <a:prstGeom prst="rect">
                <a:avLst/>
              </a:prstGeom>
              <a:blipFill rotWithShape="0">
                <a:blip r:embed="rId3"/>
                <a:stretch>
                  <a:fillRect l="-1178" t="-1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41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281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76545" y="999194"/>
                <a:ext cx="8190910" cy="4635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To illustrate, the survival-time data mentioned in Example 4.21 is</a:t>
                </a:r>
              </a:p>
              <a:p>
                <a:pPr algn="just">
                  <a:spcBef>
                    <a:spcPts val="1000"/>
                  </a:spcBef>
                  <a:spcAft>
                    <a:spcPts val="1000"/>
                  </a:spcAft>
                </a:pP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152 115 109 94 88 137 152 77 160 165 125 40 128 123 136 101 62 153 83 69</a:t>
                </a:r>
              </a:p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113.5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1/20</m:t>
                        </m:r>
                      </m:e>
                    </m:d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=14,087.</m:t>
                    </m:r>
                    <m:r>
                      <a:rPr lang="en-US" altLang="zh-CN" sz="2400" dirty="0">
                        <a:latin typeface="Cambria Math" panose="02040503050406030204" pitchFamily="18" charset="0"/>
                        <a:cs typeface="Times New Roman" charset="0"/>
                      </a:rPr>
                      <m:t>8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.</a:t>
                </a:r>
              </a:p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The estimates are</a:t>
                </a:r>
              </a:p>
              <a:p>
                <a:pPr algn="ctr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𝛼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113.5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14,087.</m:t>
                        </m:r>
                        <m:r>
                          <a:rPr lang="en-US" altLang="zh-CN" sz="2400" dirty="0">
                            <a:latin typeface="Cambria Math" panose="02040503050406030204" pitchFamily="18" charset="0"/>
                            <a:cs typeface="Times New Roman" charset="0"/>
                          </a:rPr>
                          <m:t>8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113.5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=10.7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             </m:t>
                    </m:r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𝛽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14,087.</m:t>
                        </m:r>
                        <m:r>
                          <a:rPr lang="en-US" altLang="zh-CN" sz="2400" dirty="0">
                            <a:latin typeface="Cambria Math" panose="02040503050406030204" pitchFamily="18" charset="0"/>
                            <a:cs typeface="Times New Roman" charset="0"/>
                          </a:rPr>
                          <m:t>8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113.5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113.5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=10.6</m:t>
                    </m:r>
                  </m:oMath>
                </a14:m>
                <a:endParaRPr lang="en-US" altLang="zh-CN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ctr"/>
                <a:endParaRPr lang="en-US" altLang="zh-CN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These estimates of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𝛼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8.5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𝛽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≈13.3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differ from the values suggested by Gross and Clark because they used a different estimation technique.</a:t>
                </a:r>
              </a:p>
              <a:p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5" y="999194"/>
                <a:ext cx="8190910" cy="4635051"/>
              </a:xfrm>
              <a:prstGeom prst="rect">
                <a:avLst/>
              </a:prstGeom>
              <a:blipFill rotWithShape="0">
                <a:blip r:embed="rId2"/>
                <a:stretch>
                  <a:fillRect l="-1116" t="-1053" r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42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80327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51520" y="818710"/>
                <a:ext cx="85509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b="1" dirty="0">
                    <a:solidFill>
                      <a:srgbClr val="00B0F0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Example 3: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 be a random sample from a  generalized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negative binomial distribution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with parameters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𝑟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(see Section 3.5).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818710"/>
                <a:ext cx="8550950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1069" t="-4061" r="-1140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41530" y="4689140"/>
            <a:ext cx="84159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As an illustration, </a:t>
            </a:r>
            <a:r>
              <a:rPr lang="en-US" altLang="zh-CN" sz="2400" dirty="0" err="1">
                <a:latin typeface="Times New Roman" charset="0"/>
                <a:ea typeface="Times New Roman" charset="0"/>
                <a:cs typeface="Times New Roman" charset="0"/>
              </a:rPr>
              <a:t>Reep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, Pollard, and Benjamin consider the negative binomial distribution as a model for the number of goals per game scored by National Hockey League teams. The data for 1966–1967 follows (420 games):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96525" y="2123855"/>
                <a:ext cx="8481420" cy="2402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𝐸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</m:d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𝑟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(1−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𝑝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)/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𝑝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𝑉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</m:d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𝑟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(1−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𝑝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)/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,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𝐸</m:t>
                    </m:r>
                    <m:d>
                      <m:dPr>
                        <m:ctrlP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𝑉</m:t>
                    </m:r>
                    <m:d>
                      <m:dPr>
                        <m:ctrlP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]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𝑟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(1−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𝑝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)(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𝑟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𝑟𝑝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+1)/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Equating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𝐸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𝐸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sz="2400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eventually gives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>
                              <a:latin typeface="Cambria Math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𝑝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charset="0"/>
                              <a:cs typeface="Times New Roman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ctrlPr>
                                <a:rPr lang="en-US" altLang="zh-CN" sz="24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400" i="1" dirty="0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CN" sz="2400" i="1" dirty="0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charset="0"/>
                        </a:rPr>
                        <m:t>             </m:t>
                      </m:r>
                      <m:acc>
                        <m:accPr>
                          <m:chr m:val="̂"/>
                          <m:ctrlPr>
                            <a:rPr lang="en-US" altLang="zh-CN" sz="2400" i="1">
                              <a:latin typeface="Cambria Math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charset="0"/>
                              <a:cs typeface="Times New Roman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 dirty="0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CN" sz="2400" i="1" dirty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2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𝑋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25" y="2123855"/>
                <a:ext cx="8481420" cy="2402389"/>
              </a:xfrm>
              <a:prstGeom prst="rect">
                <a:avLst/>
              </a:prstGeom>
              <a:blipFill rotWithShape="0">
                <a:blip r:embed="rId3"/>
                <a:stretch>
                  <a:fillRect l="-1150" t="-2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43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458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B8647C-8C02-48D2-9F06-533FB5A95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8" y="882148"/>
            <a:ext cx="8152542" cy="7916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86535" y="2101955"/>
                <a:ext cx="8235915" cy="1417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Then,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(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)/420=2.98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;    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(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)/420=12.4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Thus             </a:t>
                </a:r>
              </a:p>
              <a:p>
                <a:pPr algn="ctr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𝑝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2.98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rPr>
                          <m:t> </m:t>
                        </m:r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12.4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rPr>
                          <m:t> 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2.98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Times New Roman" charset="0"/>
                                <a:ea typeface="Times New Roman" charset="0"/>
                                <a:cs typeface="Times New Roman" charset="0"/>
                              </a:rPr>
                              <m:t> </m:t>
                            </m:r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=0.85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             </m:t>
                    </m:r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𝑟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2.98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Times New Roman" charset="0"/>
                                <a:ea typeface="Times New Roman" charset="0"/>
                                <a:cs typeface="Times New Roman" charset="0"/>
                              </a:rPr>
                              <m:t> </m:t>
                            </m:r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12.4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rPr>
                          <m:t> 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2.98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Times New Roman" charset="0"/>
                                <a:ea typeface="Times New Roman" charset="0"/>
                                <a:cs typeface="Times New Roman" charset="0"/>
                              </a:rPr>
                              <m:t> </m:t>
                            </m:r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−2.98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rPr>
                          <m:t> 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=16.5</m:t>
                    </m:r>
                  </m:oMath>
                </a14:m>
                <a:endParaRPr lang="en-US" altLang="zh-CN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35" y="2101955"/>
                <a:ext cx="8235915" cy="1417055"/>
              </a:xfrm>
              <a:prstGeom prst="rect">
                <a:avLst/>
              </a:prstGeom>
              <a:blipFill rotWithShape="0">
                <a:blip r:embed="rId3"/>
                <a:stretch>
                  <a:fillRect l="-1110" t="-4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76544" y="3879050"/>
                <a:ext cx="821025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   Although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𝑟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by definition must be positive, </a:t>
                </a:r>
                <a:r>
                  <a:rPr lang="en-US" altLang="zh-CN" sz="2400" dirty="0">
                    <a:solidFill>
                      <a:srgbClr val="3333FF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the denominator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solidFill>
                              <a:srgbClr val="3333FF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𝑟</m:t>
                        </m:r>
                      </m:e>
                    </m:acc>
                    <m:r>
                      <a:rPr lang="en-US" altLang="zh-CN" sz="2400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rgbClr val="3333FF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could be negative, indicating that the negative binomial distribution is not appropriate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(or that the moment estimator is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flawed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4" y="3879050"/>
                <a:ext cx="8210255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114" t="-6589" r="-1188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44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333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927F4F83-1B3F-4125-BC19-C31005144F95}"/>
              </a:ext>
            </a:extLst>
          </p:cNvPr>
          <p:cNvSpPr/>
          <p:nvPr/>
        </p:nvSpPr>
        <p:spPr>
          <a:xfrm>
            <a:off x="1717332" y="565520"/>
            <a:ext cx="5464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Likelihood Estimation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86535" y="1313765"/>
                <a:ext cx="828092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b="1" dirty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 4: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A sample of ten new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bike helmets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manufactured by a certain company is obtained. Upon testing, it is found that the first, third, and tenth helmets are flawed, whereas the others are not. Let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𝑝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𝑃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(flawed helmet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).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that the conditions of various helmets are independent of one another. Find out a sensible estimate of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𝑝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35" y="1313765"/>
                <a:ext cx="828092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104" t="-2116" r="-2060" b="-5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76546" y="3789040"/>
                <a:ext cx="8190910" cy="2024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the random sample. </a:t>
                </a:r>
                <a:endParaRPr lang="en-US" altLang="zh-CN" sz="2400" dirty="0"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latin typeface="Cambria Math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charset="0"/>
                              <a:cs typeface="Times New Roman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 dirty="0">
                              <a:latin typeface="Cambria Math" charset="0"/>
                              <a:cs typeface="Times New Roman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dirty="0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1        </m:t>
                              </m:r>
                              <m:r>
                                <a:rPr lang="en-US" altLang="zh-CN" sz="2400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if</m:t>
                              </m:r>
                              <m:r>
                                <a:rPr lang="en-US" altLang="zh-CN" sz="2400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a:rPr lang="en-US" altLang="zh-CN" sz="2400" i="1" dirty="0">
                                  <a:latin typeface="Cambria Math" charset="0"/>
                                  <a:cs typeface="Times New Roman" charset="0"/>
                                </a:rPr>
                                <m:t>𝑖</m:t>
                              </m:r>
                              <m:r>
                                <a:rPr lang="en-US" altLang="zh-CN" sz="2400" i="1" dirty="0">
                                  <a:latin typeface="Cambria Math" charset="0"/>
                                  <a:cs typeface="Times New Roman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i="1" dirty="0">
                                  <a:latin typeface="Cambria Math" charset="0"/>
                                  <a:cs typeface="Times New Roman" charset="0"/>
                                </a:rPr>
                                <m:t>th</m:t>
                              </m:r>
                              <m:r>
                                <a:rPr lang="en-US" altLang="zh-CN" sz="2400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helmet</m:t>
                              </m:r>
                              <m:r>
                                <a:rPr lang="en-US" altLang="zh-CN" sz="2400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is</m:t>
                              </m:r>
                              <m:r>
                                <a:rPr lang="en-US" altLang="zh-CN" sz="2400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flawed</m:t>
                              </m:r>
                            </m:e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0     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if</m:t>
                              </m:r>
                              <m:r>
                                <a:rPr lang="en-US" altLang="zh-CN" sz="2400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a:rPr lang="en-US" altLang="zh-CN" sz="2400" i="1" dirty="0">
                                  <a:latin typeface="Cambria Math" charset="0"/>
                                  <a:cs typeface="Times New Roman" charset="0"/>
                                </a:rPr>
                                <m:t>𝑖</m:t>
                              </m:r>
                              <m:r>
                                <a:rPr lang="en-US" altLang="zh-CN" sz="2400" dirty="0">
                                  <a:latin typeface="Cambria Math" charset="0"/>
                                  <a:cs typeface="Times New Roman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latin typeface="Cambria Math" charset="0"/>
                                  <a:cs typeface="Times New Roman" charset="0"/>
                                </a:rPr>
                                <m:t>th</m:t>
                              </m:r>
                              <m:r>
                                <a:rPr lang="en-US" altLang="zh-CN" sz="2400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helmet</m:t>
                              </m:r>
                              <m:r>
                                <a:rPr lang="en-US" altLang="zh-CN" sz="2400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sz="2400" i="1" dirty="0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dirty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isn</m:t>
                                  </m:r>
                                </m:e>
                                <m:sup>
                                  <m:r>
                                    <a:rPr lang="en-US" altLang="zh-CN" sz="2400" dirty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t</m:t>
                              </m:r>
                              <m:r>
                                <a:rPr lang="en-US" altLang="zh-CN" sz="2400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flawed</m:t>
                              </m:r>
                            </m:e>
                          </m:eqArr>
                        </m:e>
                      </m:d>
                      <m:r>
                        <a:rPr lang="en-US" altLang="zh-CN" sz="2400" i="1" dirty="0">
                          <a:latin typeface="Cambria Math" charset="0"/>
                          <a:cs typeface="Times New Roman" charset="0"/>
                        </a:rPr>
                        <m:t>,</m:t>
                      </m:r>
                      <m:r>
                        <a:rPr lang="zh-CN" altLang="en-US" sz="2400" i="1" dirty="0">
                          <a:latin typeface="Cambria Math" charset="0"/>
                          <a:cs typeface="Times New Roman" charset="0"/>
                        </a:rPr>
                        <m:t> </m:t>
                      </m:r>
                      <m:r>
                        <a:rPr lang="en-US" altLang="zh-CN" sz="2400" i="1" dirty="0">
                          <a:latin typeface="Cambria Math" charset="0"/>
                          <a:cs typeface="Times New Roman" charset="0"/>
                        </a:rPr>
                        <m:t>𝑖</m:t>
                      </m:r>
                      <m:r>
                        <a:rPr lang="en-US" altLang="zh-CN" sz="2400" i="1" dirty="0">
                          <a:latin typeface="Cambria Math" charset="0"/>
                          <a:cs typeface="Times New Roman" charset="0"/>
                        </a:rPr>
                        <m:t>=1,2,⋯10</m:t>
                      </m:r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Then for the obtained sample,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10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and the other seven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’s are all zero.</a:t>
                </a:r>
                <a:endParaRPr lang="en-US" altLang="zh-CN" sz="2400" dirty="0"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6" y="3789040"/>
                <a:ext cx="8190910" cy="2024144"/>
              </a:xfrm>
              <a:prstGeom prst="rect">
                <a:avLst/>
              </a:prstGeom>
              <a:blipFill rotWithShape="0">
                <a:blip r:embed="rId3"/>
                <a:stretch>
                  <a:fillRect l="-1116" t="-2410" r="-1190" b="-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45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875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31540" y="683695"/>
                <a:ext cx="64807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joint 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pmf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evaluated at the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is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0" y="683695"/>
                <a:ext cx="6480720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1505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5">
                <a:extLst>
                  <a:ext uri="{FF2B5EF4-FFF2-40B4-BE49-F238E27FC236}">
                    <a16:creationId xmlns:a16="http://schemas.microsoft.com/office/drawing/2014/main" xmlns="" id="{070B0E20-10D4-4AEA-9DE2-E18E2E5C21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632792"/>
                  </p:ext>
                </p:extLst>
              </p:nvPr>
            </p:nvGraphicFramePr>
            <p:xfrm>
              <a:off x="405046" y="1223755"/>
              <a:ext cx="8307414" cy="487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469256">
                      <a:extLst>
                        <a:ext uri="{9D8B030D-6E8A-4147-A177-3AD203B41FA5}">
                          <a16:colId xmlns:a16="http://schemas.microsoft.com/office/drawing/2014/main" xmlns="" val="1901061760"/>
                        </a:ext>
                      </a:extLst>
                    </a:gridCol>
                    <a:gridCol w="838158">
                      <a:extLst>
                        <a:ext uri="{9D8B030D-6E8A-4147-A177-3AD203B41FA5}">
                          <a16:colId xmlns:a16="http://schemas.microsoft.com/office/drawing/2014/main" xmlns="" val="2373895551"/>
                        </a:ext>
                      </a:extLst>
                    </a:gridCol>
                  </a:tblGrid>
                  <a:tr h="3600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6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600" i="1" dirty="0" smtClean="0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600" b="0" i="1" dirty="0" smtClean="0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600" i="1" dirty="0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altLang="zh-CN" sz="2600" dirty="0">
                                      <a:latin typeface="Times New Roman" charset="0"/>
                                      <a:ea typeface="Times New Roman" charset="0"/>
                                      <a:cs typeface="Times New Roman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altLang="zh-CN" sz="2600" i="1" dirty="0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600" b="0" i="1" dirty="0" smtClean="0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600" i="1" dirty="0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altLang="zh-CN" sz="2600" dirty="0">
                                      <a:latin typeface="Times New Roman" charset="0"/>
                                      <a:ea typeface="Times New Roman" charset="0"/>
                                      <a:cs typeface="Times New Roman" charset="0"/>
                                    </a:rPr>
                                    <m:t>, . . . , </m:t>
                                  </m:r>
                                  <m:sSub>
                                    <m:sSubPr>
                                      <m:ctrlPr>
                                        <a:rPr lang="en-US" altLang="zh-CN" sz="2600" i="1" dirty="0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600" b="0" i="1" dirty="0" smtClean="0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600" b="0" i="1" dirty="0" smtClean="0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altLang="zh-CN" sz="2600" b="0" i="1" dirty="0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;</m:t>
                                  </m:r>
                                  <m:r>
                                    <a:rPr lang="en-US" altLang="zh-CN" sz="2600" b="0" i="1" dirty="0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6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6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6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600" dirty="0"/>
                            <a:t>    </a:t>
                          </a:r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6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(6.4)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5077244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5">
                <a:extLst>
                  <a:ext uri="{FF2B5EF4-FFF2-40B4-BE49-F238E27FC236}">
                    <a16:creationId xmlns:a16="http://schemas.microsoft.com/office/drawing/2014/main" id="{070B0E20-10D4-4AEA-9DE2-E18E2E5C21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632792"/>
                  </p:ext>
                </p:extLst>
              </p:nvPr>
            </p:nvGraphicFramePr>
            <p:xfrm>
              <a:off x="405046" y="1223755"/>
              <a:ext cx="8307414" cy="487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469256">
                      <a:extLst>
                        <a:ext uri="{9D8B030D-6E8A-4147-A177-3AD203B41FA5}">
                          <a16:colId xmlns:a16="http://schemas.microsoft.com/office/drawing/2014/main" val="1901061760"/>
                        </a:ext>
                      </a:extLst>
                    </a:gridCol>
                    <a:gridCol w="838158">
                      <a:extLst>
                        <a:ext uri="{9D8B030D-6E8A-4147-A177-3AD203B41FA5}">
                          <a16:colId xmlns:a16="http://schemas.microsoft.com/office/drawing/2014/main" val="2373895551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111" r="-11256" b="-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6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(6.4)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772449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31538" y="1853825"/>
                <a:ext cx="81009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what value of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obtained sample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most likely to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have occurred? Or i.e., what value of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</a:rPr>
                      <m:t>𝑝</m:t>
                    </m:r>
                  </m:oMath>
                </a14:m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maximizes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/>
                          </a:rPr>
                          <m:t>𝑝</m:t>
                        </m:r>
                      </m:e>
                      <m:sup>
                        <m:r>
                          <a:rPr lang="en-US" altLang="zh-CN" sz="2400" i="1">
                            <a:latin typeface="Cambria Math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1−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38" y="1853825"/>
                <a:ext cx="8100901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204" t="-5882" r="-1129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431539" y="2888940"/>
            <a:ext cx="8280921" cy="3780420"/>
            <a:chOff x="431539" y="2888940"/>
            <a:chExt cx="8280921" cy="37804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431539" y="2888940"/>
                  <a:ext cx="8280921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altLang="zh-CN" sz="2000" dirty="0">
                      <a:latin typeface="Times New Roman" charset="0"/>
                      <a:ea typeface="Times New Roman" charset="0"/>
                      <a:cs typeface="Times New Roman" charset="0"/>
                    </a:rPr>
                    <a:t>Figure (left) shows a graph of the </a:t>
                  </a:r>
                  <a:r>
                    <a:rPr lang="en-US" altLang="zh-CN" sz="2000" i="1" dirty="0">
                      <a:latin typeface="Times New Roman" charset="0"/>
                      <a:ea typeface="Times New Roman" charset="0"/>
                      <a:cs typeface="Times New Roman" charset="0"/>
                    </a:rPr>
                    <a:t>likelihood</a:t>
                  </a:r>
                  <a:r>
                    <a:rPr lang="en-US" altLang="zh-CN" sz="2000" dirty="0">
                      <a:latin typeface="Times New Roman" charset="0"/>
                      <a:ea typeface="Times New Roman" charset="0"/>
                      <a:cs typeface="Times New Roman" charset="0"/>
                    </a:rPr>
                    <a:t> (6.4) as a function of </a:t>
                  </a:r>
                  <a14:m>
                    <m:oMath xmlns:m="http://schemas.openxmlformats.org/officeDocument/2006/math">
                      <m:r>
                        <a:rPr lang="en-US" altLang="zh-CN" sz="2000" i="1" dirty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𝑝</m:t>
                      </m:r>
                    </m:oMath>
                  </a14:m>
                  <a:r>
                    <a:rPr lang="en-US" altLang="zh-CN" sz="2000" dirty="0">
                      <a:latin typeface="Times New Roman" charset="0"/>
                      <a:ea typeface="Times New Roman" charset="0"/>
                      <a:cs typeface="Times New Roman" charset="0"/>
                    </a:rPr>
                    <a:t>. It appears that the graph reaches its peak above </a:t>
                  </a:r>
                  <a14:m>
                    <m:oMath xmlns:m="http://schemas.openxmlformats.org/officeDocument/2006/math">
                      <m:r>
                        <a:rPr lang="en-US" altLang="zh-CN" sz="2000" i="1" dirty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𝑝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=.3</m:t>
                      </m:r>
                      <m:r>
                        <a:rPr lang="en-US" altLang="zh-CN" sz="2000" dirty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 </m:t>
                      </m:r>
                    </m:oMath>
                  </a14:m>
                  <a:r>
                    <a:rPr lang="en-US" altLang="zh-CN" sz="2000" dirty="0">
                      <a:latin typeface="Times New Roman" charset="0"/>
                      <a:ea typeface="Times New Roman" charset="0"/>
                      <a:cs typeface="Times New Roman" charset="0"/>
                    </a:rPr>
                    <a:t>the proportion of flawed helmets in the sample.</a:t>
                  </a:r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539" y="2888940"/>
                  <a:ext cx="8280921" cy="101566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10" t="-8383" r="-736" b="-191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图片 5">
              <a:extLst>
                <a:ext uri="{FF2B5EF4-FFF2-40B4-BE49-F238E27FC236}">
                  <a16:creationId xmlns:a16="http://schemas.microsoft.com/office/drawing/2014/main" xmlns="" id="{CB0C0097-847D-4AE6-8380-D138C51BA3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2406"/>
            <a:stretch/>
          </p:blipFill>
          <p:spPr>
            <a:xfrm>
              <a:off x="830433" y="3886873"/>
              <a:ext cx="3471537" cy="278248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xmlns="" id="{E104BC0F-BCAF-4C73-97AB-0D4A14ED7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747"/>
            <a:stretch/>
          </p:blipFill>
          <p:spPr>
            <a:xfrm>
              <a:off x="4617005" y="4006797"/>
              <a:ext cx="3420380" cy="2617558"/>
            </a:xfrm>
            <a:prstGeom prst="rect">
              <a:avLst/>
            </a:prstGeom>
          </p:spPr>
        </p:pic>
      </p:grp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46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209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926595" y="3157513"/>
                <a:ext cx="58506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 . . . , 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dirty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altLang="zh-CN" sz="2400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2400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lvl="0" defTabSz="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=3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+7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95" y="3157513"/>
                <a:ext cx="5850650" cy="830997"/>
              </a:xfrm>
              <a:prstGeom prst="rect">
                <a:avLst/>
              </a:prstGeom>
              <a:blipFill rotWithShape="0">
                <a:blip r:embed="rId2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5">
                <a:extLst>
                  <a:ext uri="{FF2B5EF4-FFF2-40B4-BE49-F238E27FC236}">
                    <a16:creationId xmlns:a16="http://schemas.microsoft.com/office/drawing/2014/main" xmlns="" id="{070B0E20-10D4-4AEA-9DE2-E18E2E5C21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9796488"/>
                  </p:ext>
                </p:extLst>
              </p:nvPr>
            </p:nvGraphicFramePr>
            <p:xfrm>
              <a:off x="450051" y="1468230"/>
              <a:ext cx="7767354" cy="487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983684">
                      <a:extLst>
                        <a:ext uri="{9D8B030D-6E8A-4147-A177-3AD203B41FA5}">
                          <a16:colId xmlns:a16="http://schemas.microsoft.com/office/drawing/2014/main" xmlns="" val="1901061760"/>
                        </a:ext>
                      </a:extLst>
                    </a:gridCol>
                    <a:gridCol w="783670">
                      <a:extLst>
                        <a:ext uri="{9D8B030D-6E8A-4147-A177-3AD203B41FA5}">
                          <a16:colId xmlns:a16="http://schemas.microsoft.com/office/drawing/2014/main" xmlns="" val="2373895551"/>
                        </a:ext>
                      </a:extLst>
                    </a:gridCol>
                  </a:tblGrid>
                  <a:tr h="3600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 dirty="0" smtClean="0">
                                            <a:latin typeface="Cambria Math" charset="0"/>
                                            <a:cs typeface="Times New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dirty="0" smtClean="0"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en-US" altLang="zh-CN" sz="2400" dirty="0">
                                        <a:latin typeface="Times New Roman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 dirty="0">
                                            <a:latin typeface="Cambria Math" charset="0"/>
                                            <a:cs typeface="Times New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dirty="0" smtClean="0"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en-US" altLang="zh-CN" sz="2400" dirty="0">
                                        <a:latin typeface="Times New Roman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, . . . , 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 dirty="0">
                                            <a:latin typeface="Cambria Math" charset="0"/>
                                            <a:cs typeface="Times New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dirty="0" smtClean="0"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dirty="0" smtClean="0"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;</m:t>
                                    </m:r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𝑝</m:t>
                                    </m:r>
                                  </m:e>
                                </m:d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(1−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6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5077244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70B0E20-10D4-4AEA-9DE2-E18E2E5C21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9796488"/>
                  </p:ext>
                </p:extLst>
              </p:nvPr>
            </p:nvGraphicFramePr>
            <p:xfrm>
              <a:off x="450051" y="1468230"/>
              <a:ext cx="7767354" cy="487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98368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901061760"/>
                        </a:ext>
                      </a:extLst>
                    </a:gridCol>
                    <a:gridCol w="78367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373895551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r="-11257" b="-135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6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077244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/>
          <p:cNvSpPr txBox="1"/>
          <p:nvPr/>
        </p:nvSpPr>
        <p:spPr>
          <a:xfrm>
            <a:off x="566555" y="838160"/>
            <a:ext cx="6210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We can verify our visual impression.</a:t>
            </a:r>
            <a:endParaRPr lang="zh-CN" altLang="en-US" sz="22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21550" y="2188310"/>
                <a:ext cx="79658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know that the value of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𝑝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maximizes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/>
                          </a:rPr>
                          <m:t>ln</m:t>
                        </m:r>
                      </m:fName>
                      <m:e>
                        <m:r>
                          <a:rPr lang="en-US" altLang="zh-CN" sz="2400" i="1">
                            <a:latin typeface="Cambria Math"/>
                          </a:rPr>
                          <m:t>𝑓</m:t>
                        </m:r>
                        <m:r>
                          <a:rPr lang="en-US" altLang="zh-CN" sz="2400" i="1">
                            <a:latin typeface="Cambria Math"/>
                          </a:rPr>
                          <m:t>(</m:t>
                        </m:r>
                        <m:r>
                          <a:rPr lang="en-US" altLang="zh-CN" sz="2400" i="1">
                            <a:latin typeface="Cambria Math"/>
                          </a:rPr>
                          <m:t>𝑝</m:t>
                        </m:r>
                        <m:r>
                          <a:rPr lang="en-US" altLang="zh-CN" sz="2400" i="1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also maximize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</a:rPr>
                      <m:t>𝑓</m:t>
                    </m:r>
                    <m:r>
                      <a:rPr lang="en-US" altLang="zh-CN" sz="2400" i="1" dirty="0">
                        <a:latin typeface="Cambria Math"/>
                      </a:rPr>
                      <m:t>(</m:t>
                    </m:r>
                    <m:r>
                      <a:rPr lang="en-US" altLang="zh-CN" sz="2400" i="1" dirty="0">
                        <a:latin typeface="Cambria Math"/>
                      </a:rPr>
                      <m:t>𝑝</m:t>
                    </m:r>
                    <m:r>
                      <a:rPr lang="en-US" altLang="zh-CN" sz="2400" i="1" dirty="0">
                        <a:latin typeface="Cambria Math"/>
                      </a:rPr>
                      <m:t>). </m:t>
                    </m:r>
                  </m:oMath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50" y="2188310"/>
                <a:ext cx="7965885" cy="830997"/>
              </a:xfrm>
              <a:prstGeom prst="rect">
                <a:avLst/>
              </a:prstGeom>
              <a:blipFill>
                <a:blip r:embed="rId4"/>
                <a:stretch>
                  <a:fillRect l="-1225" t="-5882" r="-1225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41530" y="4168530"/>
                <a:ext cx="8145905" cy="1420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𝑑𝑝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altLang="zh-CN" sz="2400" i="1">
                              <a:latin typeface="Cambria Math" charset="0"/>
                              <a:cs typeface="Times New Roman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nor/>
                                        </m:rPr>
                                        <a:rPr lang="en-US" altLang="zh-CN" sz="2400" dirty="0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nor/>
                                        </m:rPr>
                                        <a:rPr lang="en-US" altLang="zh-CN" sz="2400" dirty="0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 . . . ,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dirty="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dirty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zh-CN" sz="2400" dirty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𝑑𝑝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altLang="zh-CN" sz="2400" i="1">
                              <a:latin typeface="Cambria Math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3</m:t>
                          </m:r>
                          <m:func>
                            <m:funcPr>
                              <m:ctrlPr>
                                <a:rPr lang="en-US" altLang="zh-CN" sz="24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+7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Times New Roman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                                       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𝑝</m:t>
                        </m:r>
                      </m:den>
                    </m:f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7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1−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𝑝</m:t>
                        </m:r>
                      </m:den>
                    </m:f>
                    <m:d>
                      <m:d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−1</m:t>
                        </m:r>
                      </m:e>
                    </m:d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𝑝</m:t>
                        </m:r>
                      </m:den>
                    </m:f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7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1−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0" y="4168530"/>
                <a:ext cx="8145905" cy="14207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47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1148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701570" y="2237963"/>
                <a:ext cx="77408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In a word, when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</a:rPr>
                      <m:t>𝑝</m:t>
                    </m:r>
                    <m:r>
                      <a:rPr lang="en-US" altLang="zh-CN" sz="2400" i="1" dirty="0">
                        <a:latin typeface="Cambria Math"/>
                      </a:rPr>
                      <m:t>=0.3</m:t>
                    </m:r>
                  </m:oMath>
                </a14:m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obtained sample is most likely to have occurred. Our point estimate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/>
                          </a:rPr>
                          <m:t>𝑝</m:t>
                        </m:r>
                      </m:e>
                    </m:acc>
                    <m:r>
                      <a:rPr lang="en-US" altLang="zh-CN" sz="2400" i="1">
                        <a:latin typeface="Cambria Math"/>
                      </a:rPr>
                      <m:t>=0.3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0" y="2237963"/>
                <a:ext cx="7740860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1181" t="-5882" r="-126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791580" y="3398801"/>
                <a:ext cx="756084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/>
                  <a:t>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/>
                          </a:rPr>
                          <m:t>𝑝</m:t>
                        </m:r>
                      </m:e>
                    </m:acc>
                    <m:r>
                      <a:rPr lang="en-US" altLang="zh-CN" sz="2400" i="1">
                        <a:latin typeface="Cambria Math"/>
                      </a:rPr>
                      <m:t>=0.3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called the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maximum likelihood estimate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because it is the parameter value that maximizes the likelihood (joint 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pmf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of the observed sample.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80" y="3398801"/>
                <a:ext cx="7560840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1290" t="-4082" r="-1210" b="-1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01570" y="1077125"/>
                <a:ext cx="77408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Equating this derivative to 0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and solving for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gives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𝑝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=.30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as conjectured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0" y="1077125"/>
                <a:ext cx="7740860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48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7136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/>
              <p:cNvSpPr txBox="1">
                <a:spLocks/>
              </p:cNvSpPr>
              <p:nvPr/>
            </p:nvSpPr>
            <p:spPr>
              <a:xfrm>
                <a:off x="394700" y="508379"/>
                <a:ext cx="8362765" cy="575925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softEdge rad="12700"/>
              </a:effectLst>
              <a:scene3d>
                <a:camera prst="orthographicFront"/>
                <a:lightRig rig="threePt" dir="t"/>
              </a:scene3d>
              <a:sp3d prstMaterial="plastic"/>
            </p:spPr>
            <p:style>
              <a:lnRef idx="1">
                <a:schemeClr val="accent4"/>
              </a:lnRef>
              <a:fillRef idx="1003">
                <a:schemeClr val="lt1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no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itchFamily="2" charset="2"/>
                  <a:buChar char="n"/>
                  <a:defRPr sz="3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itchFamily="2" charset="2"/>
                  <a:buChar char="¨"/>
                  <a:defRPr sz="28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2400" b="1" kern="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Definition</a:t>
                </a:r>
                <a:r>
                  <a:rPr lang="zh-CN" altLang="en-US" sz="2400" b="1" kern="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altLang="zh-CN" sz="2400" b="1" kern="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0" indent="0" algn="just">
                  <a:buFont typeface="Wingdings" pitchFamily="2" charset="2"/>
                  <a:buNone/>
                </a:pPr>
                <a:r>
                  <a:rPr lang="en-US" altLang="zh-CN" sz="2400" kern="0" dirty="0">
                    <a:latin typeface="Times New Roman" charset="0"/>
                    <a:ea typeface="Times New Roman" charset="0"/>
                    <a:cs typeface="Times New Roman" charset="0"/>
                  </a:rPr>
                  <a:t>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cs typeface="Times New Roman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cs typeface="Times New Roman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kern="0" dirty="0">
                    <a:latin typeface="Times New Roman" charset="0"/>
                    <a:ea typeface="Times New Roman" charset="0"/>
                    <a:cs typeface="Times New Roman" charset="0"/>
                  </a:rPr>
                  <a:t> have joint pmf or pdf</a:t>
                </a:r>
              </a:p>
              <a:p>
                <a:pPr marL="0" indent="0" algn="ctr">
                  <a:buFont typeface="Wingdings" pitchFamily="2" charset="2"/>
                  <a:buNone/>
                </a:pPr>
                <a:r>
                  <a:rPr lang="en-US" altLang="zh-CN" sz="2400" kern="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kern="0" dirty="0" smtClean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 kern="0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kern="0" dirty="0" smtClean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 dirty="0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kern="0" dirty="0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kern="0" dirty="0" smtClean="0">
                            <a:latin typeface="Cambria Math" panose="02040503050406030204" pitchFamily="18" charset="0"/>
                            <a:cs typeface="Times New Roman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kern="0" dirty="0" smtClean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 dirty="0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kern="0" dirty="0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 kern="0" dirty="0" smtClean="0">
                            <a:latin typeface="Cambria Math" panose="02040503050406030204" pitchFamily="18" charset="0"/>
                            <a:cs typeface="Times New Roman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i="1" kern="0" dirty="0" smtClean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 dirty="0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kern="0" dirty="0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 kern="0" dirty="0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i="1" kern="0" dirty="0" smtClean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kern="0" dirty="0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i="1" kern="0" dirty="0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kern="0" dirty="0" smtClean="0">
                            <a:latin typeface="Cambria Math" panose="02040503050406030204" pitchFamily="18" charset="0"/>
                            <a:cs typeface="Times New Roman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i="1" kern="0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kern="0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i="1" kern="0" dirty="0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kern="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0" indent="0" algn="just">
                  <a:buFont typeface="Wingdings" pitchFamily="2" charset="2"/>
                  <a:buNone/>
                </a:pPr>
                <a:r>
                  <a:rPr lang="en-US" altLang="zh-CN" sz="2400" kern="0" dirty="0">
                    <a:latin typeface="Times New Roman" charset="0"/>
                    <a:ea typeface="Times New Roman" charset="0"/>
                    <a:cs typeface="Times New Roman" charset="0"/>
                  </a:rPr>
                  <a:t>where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zh-CN" altLang="en-US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kern="0" dirty="0">
                        <a:latin typeface="Cambria Math" panose="02040503050406030204" pitchFamily="18" charset="0"/>
                        <a:cs typeface="Times New Roman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kern="0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zh-CN" altLang="en-US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𝑚</m:t>
                        </m:r>
                      </m:sub>
                    </m:sSub>
                    <m:r>
                      <a:rPr lang="en-US" altLang="zh-CN" sz="2400" i="1" kern="0" dirty="0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kern="0" dirty="0">
                    <a:latin typeface="Times New Roman" charset="0"/>
                    <a:ea typeface="Times New Roman" charset="0"/>
                    <a:cs typeface="Times New Roman" charset="0"/>
                  </a:rPr>
                  <a:t> have unknown values.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kern="0" smtClean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cs typeface="Times New Roman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kern="0" smtClean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kern="0" smtClean="0">
                        <a:latin typeface="Cambria Math" panose="02040503050406030204" pitchFamily="18" charset="0"/>
                        <a:cs typeface="Times New Roman" charset="0"/>
                      </a:rPr>
                      <m:t>,</m:t>
                    </m:r>
                    <m:r>
                      <a:rPr lang="en-US" altLang="zh-CN" sz="2400" i="1" kern="0">
                        <a:latin typeface="Cambria Math" panose="02040503050406030204" pitchFamily="18" charset="0"/>
                        <a:cs typeface="Times New Roman" charset="0"/>
                      </a:rPr>
                      <m:t>…,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kern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are the observed sample values and the </a:t>
                </a:r>
                <a:r>
                  <a:rPr lang="en-US" altLang="zh-CN" sz="2400" kern="0" dirty="0" err="1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pmf</a:t>
                </a:r>
                <a:r>
                  <a:rPr lang="en-US" altLang="zh-CN" sz="2400" kern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is regarded as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zh-CN" altLang="en-US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kern="0" dirty="0">
                        <a:latin typeface="Cambria Math" panose="02040503050406030204" pitchFamily="18" charset="0"/>
                        <a:cs typeface="Times New Roman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kern="0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zh-CN" altLang="en-US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400" kern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it is called the </a:t>
                </a:r>
                <a:r>
                  <a:rPr lang="en-US" altLang="zh-CN" sz="2400" b="1" kern="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likelihood function</a:t>
                </a:r>
                <a:r>
                  <a:rPr lang="en-US" altLang="zh-CN" sz="2400" kern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. The maximum likelihood estimates (</a:t>
                </a:r>
                <a:r>
                  <a:rPr lang="en-US" altLang="zh-CN" sz="2400" kern="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mle’s</a:t>
                </a:r>
                <a:r>
                  <a:rPr lang="en-US" altLang="zh-CN" sz="2400" kern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kern="0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 kern="0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kern="0" dirty="0">
                        <a:latin typeface="Cambria Math" panose="02040503050406030204" pitchFamily="18" charset="0"/>
                        <a:cs typeface="Times New Roman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kern="0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kern="0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 kern="0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400" kern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are those values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zh-CN" altLang="en-US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 kern="0" dirty="0" smtClean="0">
                            <a:latin typeface="Cambria Math" panose="02040503050406030204" pitchFamily="18" charset="0"/>
                            <a:cs typeface="Times New Roman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kern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’s that </a:t>
                </a:r>
                <a:r>
                  <a:rPr lang="en-US" altLang="zh-CN" sz="2400" kern="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maximize the likelihood function</a:t>
                </a:r>
                <a:r>
                  <a:rPr lang="en-US" altLang="zh-CN" sz="2400" kern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so that</a:t>
                </a: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buClrTx/>
                  <a:buFont typeface="Wingdings" pitchFamily="2" charset="2"/>
                  <a:buNone/>
                </a:pPr>
                <a:r>
                  <a:rPr lang="en-US" altLang="zh-CN" sz="2400" kern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kern="0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 kern="0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kern="0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kern="0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kern="0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kern="0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i="1" kern="0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kern="0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 kern="0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i="1" kern="0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kern="0" dirty="0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 i="1" kern="0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 kern="0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i="1" kern="0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kern="0" dirty="0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 i="1" kern="0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 kern="0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zh-CN" sz="2400" i="1" kern="0" dirty="0" smtClean="0">
                        <a:latin typeface="Cambria Math" panose="02040503050406030204" pitchFamily="18" charset="0"/>
                        <a:cs typeface="Times New Roman" charset="0"/>
                      </a:rPr>
                      <m:t>≥</m:t>
                    </m:r>
                    <m:r>
                      <a:rPr lang="en-US" altLang="zh-CN" sz="2400" i="1" kern="0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 kern="0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kern="0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kern="0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kern="0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kern="0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i="1" kern="0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kern="0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 kern="0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i="1" kern="0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kern="0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i="1" kern="0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i="1" kern="0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kern="0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i="1" kern="0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kern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for 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zh-CN" altLang="en-US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kern="0" dirty="0">
                        <a:latin typeface="Cambria Math" panose="02040503050406030204" pitchFamily="18" charset="0"/>
                        <a:cs typeface="Times New Roman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kern="0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zh-CN" altLang="en-US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sz="2400" kern="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0" indent="0" algn="just">
                  <a:spcBef>
                    <a:spcPts val="0"/>
                  </a:spcBef>
                  <a:buClrTx/>
                  <a:buFont typeface="Wingdings" pitchFamily="2" charset="2"/>
                  <a:buNone/>
                </a:pPr>
                <a:r>
                  <a:rPr lang="zh-CN" altLang="en-US" sz="2400" kern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kern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When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kern="0" smtClean="0">
                            <a:latin typeface="Cambria Math" panose="02040503050406030204" pitchFamily="18" charset="0"/>
                            <a:cs typeface="Times New Roman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kern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’s are substituted in place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kern="0" smtClean="0">
                            <a:latin typeface="Cambria Math" panose="02040503050406030204" pitchFamily="18" charset="0"/>
                            <a:cs typeface="Times New Roman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kern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’s, the </a:t>
                </a:r>
                <a:r>
                  <a:rPr lang="en-US" altLang="zh-CN" sz="2400" b="1" kern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maximum likelihood estimators</a:t>
                </a:r>
                <a:r>
                  <a:rPr lang="en-US" altLang="zh-CN" sz="2400" kern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result.</a:t>
                </a:r>
                <a:r>
                  <a:rPr lang="zh-CN" altLang="en-US" sz="2400" kern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kern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Notation:</a:t>
                </a:r>
                <a:r>
                  <a:rPr lang="zh-CN" altLang="en-US" sz="2400" kern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 dirty="0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kern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kern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 kern="0" dirty="0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2400" i="1" kern="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00" y="508379"/>
                <a:ext cx="8362765" cy="57592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noFill/>
                <a:prstDash val="solid"/>
              </a:ln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softEdge rad="12700"/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49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4086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1549" y="837873"/>
            <a:ext cx="77408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most problems, there will be more than one reasonable estimator. </a:t>
            </a:r>
            <a:endParaRPr lang="zh-CN" altLang="en-US" sz="22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11560" y="1628800"/>
            <a:ext cx="7605846" cy="4431983"/>
            <a:chOff x="611560" y="1628800"/>
            <a:chExt cx="7605846" cy="4431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611560" y="1628800"/>
                  <a:ext cx="7605846" cy="44319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altLang="zh-CN" sz="2000" b="1" dirty="0">
                      <a:solidFill>
                        <a:srgbClr val="00B0F0"/>
                      </a:solidFill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Example 2: 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Reconsider the accompanying 20 observations on dielectric breakdown voltage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耐电压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) for pieces of epoxy resin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环氧树脂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) first introduced in Example </a:t>
                  </a:r>
                  <a:r>
                    <a:rPr lang="en-US" altLang="zh-CN" sz="2000" dirty="0" smtClean="0"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4.29 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(Section 4.6).</a:t>
                  </a:r>
                </a:p>
                <a:p>
                  <a:pPr algn="just"/>
                  <a:endParaRPr lang="en-US" altLang="zh-CN" sz="20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endParaRPr>
                </a:p>
                <a:p>
                  <a:pPr algn="just"/>
                  <a:endParaRPr lang="en-US" altLang="zh-CN" sz="20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endParaRPr>
                </a:p>
                <a:p>
                  <a:pPr algn="just"/>
                  <a:endParaRPr lang="en-US" altLang="zh-CN" sz="20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endParaRPr>
                </a:p>
                <a:p>
                  <a:pPr algn="just"/>
                  <a:r>
                    <a:rPr lang="en-US" altLang="zh-CN" sz="2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The pattern in the normal probability plot given there is quite straight, so we now assume that the distribution of breakdown voltage is normal with mean value </a:t>
                  </a:r>
                  <a14:m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𝜇</m:t>
                      </m:r>
                    </m:oMath>
                  </a14:m>
                  <a:r>
                    <a:rPr lang="en-US" altLang="zh-CN" sz="2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.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 Because normal distributions are symmetric, </a:t>
                  </a:r>
                  <a14:m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𝜇</m:t>
                      </m:r>
                    </m:oMath>
                  </a14:m>
                  <a:r>
                    <a:rPr lang="en-US" altLang="zh-CN" sz="2000" dirty="0"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 is also the median lifetime of the distribution. 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The given observations are then assumed to be the result of a random sample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sz="2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CN" sz="2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, . . . 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20</m:t>
                          </m:r>
                        </m:sub>
                      </m:sSub>
                    </m:oMath>
                  </a14:m>
                  <a:r>
                    <a:rPr lang="en-US" altLang="zh-CN" sz="2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 from this normal distribution.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 Consider the following estimators and resulting estimates for </a:t>
                  </a:r>
                  <a14:m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𝜇</m:t>
                      </m:r>
                    </m:oMath>
                  </a14:m>
                  <a:r>
                    <a:rPr lang="en-US" altLang="zh-CN" sz="2000" dirty="0"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:</a:t>
                  </a:r>
                </a:p>
                <a:p>
                  <a:endParaRPr lang="zh-CN" altLang="en-US" sz="2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1628800"/>
                  <a:ext cx="7605846" cy="443198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801" t="-688" r="-80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图片 3">
              <a:extLst>
                <a:ext uri="{FF2B5EF4-FFF2-40B4-BE49-F238E27FC236}">
                  <a16:creationId xmlns:a16="http://schemas.microsoft.com/office/drawing/2014/main" xmlns="" id="{44EACE2E-B487-4D7B-88FE-AFE02F006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666" y="2708920"/>
              <a:ext cx="7149611" cy="778671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6022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21550" y="732289"/>
                <a:ext cx="8010890" cy="5501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Remark:</a:t>
                </a:r>
              </a:p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have joint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pmf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pdf </a:t>
                </a:r>
              </a:p>
              <a:p>
                <a:pPr algn="ctr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unknown parameters. The likelihood function is the joint 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pmf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pdf:</a:t>
                </a:r>
                <a:endParaRPr lang="zh-CN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zh-CN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:=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zh-CN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Especially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independent and identical distributed,</a:t>
                </a:r>
                <a:endParaRPr lang="zh-CN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zh-CN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zh-CN" altLang="zh-CN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zh-CN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To maximize the likelihood function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it is equivalent to maximize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(⋅))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since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monotonic function.</a:t>
                </a:r>
                <a:endParaRPr lang="zh-CN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50" y="732289"/>
                <a:ext cx="8010890" cy="5501763"/>
              </a:xfrm>
              <a:prstGeom prst="rect">
                <a:avLst/>
              </a:prstGeom>
              <a:blipFill>
                <a:blip r:embed="rId2"/>
                <a:stretch>
                  <a:fillRect l="-1218" t="-886" r="-1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50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5130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560" y="662788"/>
            <a:ext cx="7335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 general there are 3 steps to go:</a:t>
            </a:r>
            <a:endParaRPr lang="zh-CN" altLang="zh-CN" sz="2400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41530" y="1776298"/>
                <a:ext cx="79208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Take the logarithm of the likelihood function: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(⋅))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0" y="1776298"/>
                <a:ext cx="7920880" cy="461665"/>
              </a:xfrm>
              <a:prstGeom prst="rect">
                <a:avLst/>
              </a:prstGeom>
              <a:blipFill>
                <a:blip r:embed="rId2"/>
                <a:stretch>
                  <a:fillRect l="-1155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41530" y="2330490"/>
                <a:ext cx="8370930" cy="1077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(⋅))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ˆ"/>
                            <m:ctrlPr>
                              <a:rPr lang="zh-CN" altLang="zh-CN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Find the maximum point. </a:t>
                </a:r>
              </a:p>
              <a:p>
                <a:r>
                  <a:rPr lang="en-US" altLang="zh-CN" sz="2400" dirty="0"/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zh-CN" altLang="zh-C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0" y="2330490"/>
                <a:ext cx="8370930" cy="1077603"/>
              </a:xfrm>
              <a:prstGeom prst="rect">
                <a:avLst/>
              </a:prstGeom>
              <a:blipFill rotWithShape="0">
                <a:blip r:embed="rId3"/>
                <a:stretch>
                  <a:fillRect l="-1092" t="-2260" r="-29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86534" y="3498103"/>
                <a:ext cx="83259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From these equations of (3), we can solve the estimates. At last, replacing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the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desired MLE estimators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derived.</a:t>
                </a:r>
                <a:endParaRPr lang="zh-CN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34" y="3498103"/>
                <a:ext cx="8325925" cy="830997"/>
              </a:xfrm>
              <a:prstGeom prst="rect">
                <a:avLst/>
              </a:prstGeom>
              <a:blipFill>
                <a:blip r:embed="rId4"/>
                <a:stretch>
                  <a:fillRect l="-1098" t="-5882" r="-1171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41530" y="1202848"/>
                <a:ext cx="79208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 the likelihood function: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0" y="1202848"/>
                <a:ext cx="7920880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155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476545" y="4644135"/>
            <a:ext cx="8325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+mj-lt"/>
              </a:rPr>
              <a:t> </a:t>
            </a:r>
            <a:r>
              <a:rPr lang="en-US" altLang="zh-CN" sz="22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Remark:</a:t>
            </a:r>
            <a:r>
              <a:rPr lang="en-US" altLang="zh-CN" sz="2200" dirty="0">
                <a:latin typeface="+mj-lt"/>
              </a:rPr>
              <a:t>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 we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cannot find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MLE estimators using the above method. Then we have to find the </a:t>
            </a:r>
            <a:r>
              <a:rPr lang="en-US" altLang="zh-CN" sz="2400" kern="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maximum likelihood estimates from the</a:t>
            </a:r>
            <a:r>
              <a:rPr lang="en-US" altLang="zh-CN" sz="2400" b="1" kern="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likelihood function itself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400" b="1" kern="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51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332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96525" y="773705"/>
                <a:ext cx="84159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b="1" dirty="0">
                    <a:solidFill>
                      <a:srgbClr val="00B0F0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Example 5: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  is a random sample from an </a:t>
                </a:r>
                <a:r>
                  <a:rPr lang="en-US" altLang="zh-CN" sz="2400" dirty="0">
                    <a:solidFill>
                      <a:srgbClr val="3333FF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exponential distribution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with parameter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.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25" y="773705"/>
                <a:ext cx="8415935" cy="830997"/>
              </a:xfrm>
              <a:prstGeom prst="rect">
                <a:avLst/>
              </a:prstGeom>
              <a:blipFill>
                <a:blip r:embed="rId2"/>
                <a:stretch>
                  <a:fillRect l="-1159" t="-5882" r="-1159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15034" y="1763815"/>
                <a:ext cx="8577446" cy="2745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Because of independence, the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likelihood function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is a product of the individual pdf’s:</a:t>
                </a:r>
              </a:p>
              <a:p>
                <a:pPr algn="just">
                  <a:spcBef>
                    <a:spcPts val="100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. . . , 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US" altLang="zh-CN" sz="2400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altLang="zh-CN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 dirty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zh-CN" altLang="en-US" sz="2400" i="1" dirty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i="1" dirty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sup>
                      </m:sSup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The natural logarithm of the likelihood function is</a:t>
                </a:r>
              </a:p>
              <a:p>
                <a:pPr algn="ctr">
                  <a:spcBef>
                    <a:spcPts val="1000"/>
                  </a:spcBef>
                  <a:spcAft>
                    <a:spcPts val="10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zh-CN" sz="2400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zh-CN" sz="2400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 . . . , </m:t>
                                </m:r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dirty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  <m:r>
                                  <a:rPr lang="en-US" altLang="zh-CN" sz="2400" dirty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𝑛𝑙𝑛</m:t>
                    </m:r>
                    <m:d>
                      <m:dPr>
                        <m:ctrlP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𝜆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−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𝜆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zh-CN" altLang="en-US" sz="2400" i="1" dirty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Equating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𝑑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/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𝑑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)[ln(likelihood)] to zero results in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/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𝜆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zh-CN" altLang="en-US" sz="2400" i="1" dirty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=0</m:t>
                    </m:r>
                    <m:r>
                      <a:rPr lang="en-US" altLang="zh-CN" sz="2400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.</m:t>
                    </m:r>
                  </m:oMath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34" y="1763815"/>
                <a:ext cx="8577446" cy="2745688"/>
              </a:xfrm>
              <a:prstGeom prst="rect">
                <a:avLst/>
              </a:prstGeom>
              <a:blipFill>
                <a:blip r:embed="rId3"/>
                <a:stretch>
                  <a:fillRect l="-1137" t="-1774" r="-1066" b="-32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41530" y="4689140"/>
                <a:ext cx="8415935" cy="1352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Thus the 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maximum likelihood estimator </a:t>
                </a:r>
                <a:r>
                  <a:rPr lang="en-US" altLang="zh-CN" sz="2400" kern="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of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𝜆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.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It is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identical to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the method of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moments estimator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[but it is not an unbiased estimator,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𝐸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/</m:t>
                        </m:r>
                        <m:acc>
                          <m:accPr>
                            <m:chr m:val="̅"/>
                            <m:ctrlPr>
                              <a:rPr lang="en-US" altLang="zh-CN" sz="2400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≠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1/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𝐸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)].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0" y="4689140"/>
                <a:ext cx="8415935" cy="1352550"/>
              </a:xfrm>
              <a:prstGeom prst="rect">
                <a:avLst/>
              </a:prstGeom>
              <a:blipFill>
                <a:blip r:embed="rId4"/>
                <a:stretch>
                  <a:fillRect l="-1086" r="-1159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52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155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31540" y="707793"/>
                <a:ext cx="81009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 6: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 be a random sample from a normal distribution. The likelihood function is :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0" y="707793"/>
                <a:ext cx="8100900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1204"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96525" y="1764548"/>
                <a:ext cx="7830870" cy="1799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Bef>
                    <a:spcPts val="100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>
                          <a:latin typeface="Cambria Math" charset="0"/>
                        </a:rPr>
                        <m:t>L</m:t>
                      </m:r>
                      <m:r>
                        <a:rPr lang="en-US" altLang="zh-CN" sz="2000">
                          <a:latin typeface="Cambria Math" charset="0"/>
                        </a:rPr>
                        <m:t>=</m:t>
                      </m:r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. . . , 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i="1" dirty="0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𝜋</m:t>
                              </m:r>
                            </m:e>
                          </m:rad>
                          <m:sSup>
                            <m:sSupPr>
                              <m:ctrlPr>
                                <a:rPr lang="en-US" altLang="zh-CN" sz="20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CN" sz="2000" i="1">
                              <a:latin typeface="Cambria Math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 dirty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…</m:t>
                      </m:r>
                      <m:f>
                        <m:fPr>
                          <m:ctrlPr>
                            <a:rPr lang="en-US" altLang="zh-CN" sz="2000" i="1">
                              <a:latin typeface="Cambria Math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𝜋</m:t>
                              </m:r>
                            </m:e>
                          </m:rad>
                          <m:sSup>
                            <m:sSupPr>
                              <m:ctrlPr>
                                <a:rPr lang="en-US" altLang="zh-CN" sz="20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CN" sz="2000" i="1">
                              <a:latin typeface="Cambria Math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 dirty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 dirty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  <a:ea typeface="Times New Roman" charset="0"/>
                  <a:cs typeface="Times New Roman" charset="0"/>
                </a:endParaRPr>
              </a:p>
              <a:p>
                <a:pPr algn="just">
                  <a:spcBef>
                    <a:spcPts val="100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                 =</m:t>
                      </m:r>
                      <m:sSup>
                        <m:sSupPr>
                          <m:ctrlPr>
                            <a:rPr lang="en-US" altLang="zh-CN" sz="2000" i="1" dirty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i="1" dirty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2000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zh-CN" sz="2000" i="1" dirty="0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000" i="1" dirty="0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i="1" dirty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zh-CN" sz="2000" i="1" dirty="0">
                                      <a:latin typeface="Cambria Math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000" i="1">
                                              <a:latin typeface="Cambria Math" charset="0"/>
                                              <a:cs typeface="Times New Roman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i="1" dirty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 dirty="0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  <a:cs typeface="Times New Roman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25" y="1764548"/>
                <a:ext cx="7830870" cy="1799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21550" y="3755552"/>
                <a:ext cx="7650850" cy="52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So</a:t>
                </a:r>
                <a:r>
                  <a:rPr lang="en-US" altLang="zh-CN" sz="2000" dirty="0">
                    <a:ea typeface="Times New Roman" charset="0"/>
                    <a:cs typeface="Times New Roman" charset="0"/>
                  </a:rPr>
                  <a:t>,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zh-CN" sz="2000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20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zh-CN" sz="2000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 . . . , </m:t>
                                </m:r>
                                <m:sSub>
                                  <m:sSubPr>
                                    <m:ctrlPr>
                                      <a:rPr lang="en-US" altLang="zh-CN" sz="20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000" dirty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zh-CN" altLang="en-US" sz="2000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sz="2000" i="1" dirty="0">
                                        <a:latin typeface="Cambria Math" charset="0"/>
                                        <a:cs typeface="Times New Roman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 dirty="0"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=−</m:t>
                    </m:r>
                    <m:f>
                      <m:fPr>
                        <m:ctrlPr>
                          <a:rPr lang="en-US" altLang="zh-CN" sz="20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𝑙𝑛</m:t>
                    </m:r>
                    <m:d>
                      <m:dPr>
                        <m:ctrlPr>
                          <a:rPr lang="en-US" altLang="zh-CN" sz="20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CN" sz="20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−</m:t>
                    </m:r>
                    <m:f>
                      <m:fPr>
                        <m:ctrlPr>
                          <a:rPr lang="en-US" altLang="zh-CN" sz="20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0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000" i="1" dirty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000" i="1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−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50" y="3755552"/>
                <a:ext cx="7650850" cy="528543"/>
              </a:xfrm>
              <a:prstGeom prst="rect">
                <a:avLst/>
              </a:prstGeom>
              <a:blipFill>
                <a:blip r:embed="rId4"/>
                <a:stretch>
                  <a:fillRect l="-876" t="-80460" b="-126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21549" y="4478921"/>
                <a:ext cx="796588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   To find the maximizing values of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we must take the partial derivatives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ln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⁡(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𝑓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)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with respect to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zh-CN" alt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equate them to zero, and solve the resulting two equations. 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49" y="4478921"/>
                <a:ext cx="7965886" cy="1200329"/>
              </a:xfrm>
              <a:prstGeom prst="rect">
                <a:avLst/>
              </a:prstGeom>
              <a:blipFill>
                <a:blip r:embed="rId5"/>
                <a:stretch>
                  <a:fillRect l="-1225" t="-4061" r="-1225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53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842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906067"/>
              </p:ext>
            </p:extLst>
          </p:nvPr>
        </p:nvGraphicFramePr>
        <p:xfrm>
          <a:off x="1112410" y="530917"/>
          <a:ext cx="5323095" cy="1188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name="Equation" r:id="rId3" imgW="2844720" imgH="634680" progId="">
                  <p:embed/>
                </p:oleObj>
              </mc:Choice>
              <mc:Fallback>
                <p:oleObj name="Equation" r:id="rId3" imgW="2844720" imgH="6346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410" y="530917"/>
                        <a:ext cx="5323095" cy="11881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404327"/>
              </p:ext>
            </p:extLst>
          </p:nvPr>
        </p:nvGraphicFramePr>
        <p:xfrm>
          <a:off x="1106488" y="1898650"/>
          <a:ext cx="4040187" cy="118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" name="Equation" r:id="rId5" imgW="2158920" imgH="634680" progId="">
                  <p:embed/>
                </p:oleObj>
              </mc:Choice>
              <mc:Fallback>
                <p:oleObj name="Equation" r:id="rId5" imgW="2158920" imgH="6346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488" y="1898650"/>
                        <a:ext cx="4040187" cy="11890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16605" y="3196194"/>
                <a:ext cx="6255695" cy="1037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the first equation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2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𝜇</m:t>
                        </m:r>
                      </m:e>
                    </m:acc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200" b="0" i="1" smtClean="0">
                                <a:latin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altLang="zh-CN" sz="2200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sz="2200" dirty="0">
                    <a:latin typeface="+mj-lt"/>
                  </a:rPr>
                  <a:t>.</a:t>
                </a: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by the second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cs typeface="Times New Roman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cs typeface="Times New Roman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sz="2200" dirty="0">
                    <a:latin typeface="+mj-lt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05" y="3196194"/>
                <a:ext cx="6255695" cy="1037720"/>
              </a:xfrm>
              <a:prstGeom prst="rect">
                <a:avLst/>
              </a:prstGeom>
              <a:blipFill rotWithShape="0">
                <a:blip r:embed="rId7"/>
                <a:stretch>
                  <a:fillRect l="-1559" t="-49708" b="-22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924921" y="4392166"/>
            <a:ext cx="7067459" cy="1621616"/>
            <a:chOff x="924921" y="4464115"/>
            <a:chExt cx="7067459" cy="16216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971600" y="4464115"/>
                  <a:ext cx="7020780" cy="10377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 thus, the </a:t>
                  </a:r>
                  <a:r>
                    <a:rPr lang="en-US" altLang="zh-CN" sz="24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maximum likelihood estimator of 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𝜇</m:t>
                      </m:r>
                    </m:oMath>
                  </a14:m>
                  <a:r>
                    <a:rPr lang="zh-CN" alt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zh-CN" alt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are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𝜇</m:t>
                          </m:r>
                        </m:e>
                      </m:acc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400" i="1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altLang="zh-CN" sz="2400" i="1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a14:m>
                  <a:r>
                    <a:rPr lang="zh-CN" alt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charset="0"/>
                              <a:cs typeface="Times New Roman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charset="0"/>
                              <a:cs typeface="Times New Roman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400" i="1" dirty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prstClr val="black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dirty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charset="0"/>
                                              <a:cs typeface="Times New Roman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𝑛</m:t>
                          </m:r>
                        </m:den>
                      </m:f>
                    </m:oMath>
                  </a14:m>
                  <a:r>
                    <a:rPr lang="zh-CN" alt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respectively.</a:t>
                  </a:r>
                  <a:endPara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600" y="4464115"/>
                  <a:ext cx="7020780" cy="1037720"/>
                </a:xfrm>
                <a:prstGeom prst="rect">
                  <a:avLst/>
                </a:prstGeom>
                <a:blipFill>
                  <a:blip r:embed="rId8"/>
                  <a:stretch>
                    <a:fillRect l="-1302" t="-4094" r="-1389" b="-40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924921" y="5624066"/>
                  <a:ext cx="68424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The </a:t>
                  </a:r>
                  <a:r>
                    <a:rPr lang="en-US" altLang="zh-CN" sz="2400" dirty="0" err="1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mle</a:t>
                  </a:r>
                  <a:r>
                    <a:rPr lang="en-US" altLang="zh-CN" sz="24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 of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zh-CN" alt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altLang="zh-CN" sz="24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 is </a:t>
                  </a:r>
                  <a:r>
                    <a:rPr lang="en-US" altLang="zh-CN" sz="24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not the unbiased estimator</a:t>
                  </a:r>
                  <a:r>
                    <a:rPr lang="en-US" altLang="zh-CN" sz="24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Times New Roman" charset="0"/>
                      <a:cs typeface="Times New Roman" panose="02020603050405020304" pitchFamily="18" charset="0"/>
                    </a:rPr>
                    <a:t>.</a:t>
                  </a:r>
                  <a:endPara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921" y="5624066"/>
                  <a:ext cx="6842434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426" t="-10526" b="-28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54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0692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31540" y="638690"/>
                <a:ext cx="8325925" cy="578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b="1" dirty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 7: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 be a random sample from a Weibull pdf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;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𝛼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𝛽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 charset="0"/>
                              <a:cs typeface="Times New Roman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𝛼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𝛼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𝛼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−(</m:t>
                                  </m:r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𝛽</m:t>
                                      </m:r>
                                    </m:den>
                                  </m:f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)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     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0                       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Writing the likelihood and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ln(likelihood),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then setting both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fPr>
                          <m:num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𝜕</m:t>
                            </m:r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𝛼</m:t>
                            </m:r>
                          </m:den>
                        </m:f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24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400" i="1" dirty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=0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fPr>
                          <m:num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𝜕</m:t>
                            </m:r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𝛽</m:t>
                            </m:r>
                          </m:den>
                        </m:f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24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400" i="1" dirty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=0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yields the equation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𝛼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[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zh-CN" sz="2400" i="1" dirty="0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en-US" altLang="zh-CN" sz="24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cs typeface="Times New Roman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  <a:cs typeface="Times New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24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charset="0"/>
                                      </a:rPr>
                                      <m:t>𝛼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altLang="zh-CN" sz="2400" i="1" dirty="0">
                                        <a:latin typeface="Cambria Math" charset="0"/>
                                        <a:cs typeface="Times New Roman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dirty="0"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i="1" dirty="0">
                                            <a:latin typeface="Cambria Math" charset="0"/>
                                            <a:cs typeface="Times New Roman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 dirty="0">
                                                <a:latin typeface="Cambria Math" charset="0"/>
                                                <a:cs typeface="Times New Roman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 dirty="0">
                                                <a:latin typeface="Cambria Math" panose="02040503050406030204" pitchFamily="18" charset="0"/>
                                                <a:cs typeface="Times New Roman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 dirty="0">
                                                <a:latin typeface="Cambria Math" panose="02040503050406030204" pitchFamily="18" charset="0"/>
                                                <a:cs typeface="Times New Roman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zh-CN" sz="2400" i="1" dirty="0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en-US" altLang="zh-CN" sz="24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cs typeface="Times New Roman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  <a:cs typeface="Times New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24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charset="0"/>
                                      </a:rPr>
                                      <m:t>𝛼</m:t>
                                    </m:r>
                                  </m:sup>
                                </m:sSup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 </m:t>
                                </m:r>
                              </m:e>
                            </m:nary>
                          </m:den>
                        </m:f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charset="0"/>
                                <a:cs typeface="Times New Roman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zh-CN" sz="2400" i="1" dirty="0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func>
                                  <m:funcPr>
                                    <m:ctrlPr>
                                      <a:rPr lang="en-US" altLang="zh-CN" sz="2400" i="1" dirty="0">
                                        <a:latin typeface="Cambria Math" charset="0"/>
                                        <a:cs typeface="Times New Roman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dirty="0"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i="1" dirty="0">
                                            <a:latin typeface="Cambria Math" charset="0"/>
                                            <a:cs typeface="Times New Roman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 dirty="0">
                                                <a:latin typeface="Cambria Math" charset="0"/>
                                                <a:cs typeface="Times New Roman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 dirty="0">
                                                <a:latin typeface="Cambria Math" panose="02040503050406030204" pitchFamily="18" charset="0"/>
                                                <a:cs typeface="Times New Roman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 dirty="0">
                                                <a:latin typeface="Cambria Math" panose="02040503050406030204" pitchFamily="18" charset="0"/>
                                                <a:cs typeface="Times New Roman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]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𝛽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zh-CN" sz="2400" i="1" dirty="0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en-US" altLang="zh-CN" sz="24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cs typeface="Times New Roman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  <a:cs typeface="Times New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24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charset="0"/>
                                      </a:rPr>
                                      <m:t>𝛼</m:t>
                                    </m:r>
                                  </m:sup>
                                </m:sSup>
                                <m:r>
                                  <a:rPr lang="en-US" altLang="zh-CN" sz="2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 </m:t>
                                </m:r>
                              </m:e>
                            </m:nary>
                          </m:num>
                          <m:den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1/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𝛼</m:t>
                        </m:r>
                      </m:sup>
                    </m:sSup>
                  </m:oMath>
                </a14:m>
                <a:endParaRPr lang="en-US" altLang="zh-CN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These two equations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cannot be solved explicitly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to give general formulas for the </a:t>
                </a:r>
                <a:r>
                  <a:rPr lang="en-US" altLang="zh-CN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mle’s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𝛼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Instead, for each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, the equations must be solved using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an iterative numerical procedure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Even moment estimators of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𝛼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𝛽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are somewhat complicated (see Exercise 21).</a:t>
                </a:r>
              </a:p>
              <a:p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0" y="638690"/>
                <a:ext cx="8325925" cy="5780493"/>
              </a:xfrm>
              <a:prstGeom prst="rect">
                <a:avLst/>
              </a:prstGeom>
              <a:blipFill>
                <a:blip r:embed="rId2"/>
                <a:stretch>
                  <a:fillRect l="-1171" t="-844" r="-1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55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182313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3815" y="742122"/>
            <a:ext cx="6302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3)</a:t>
            </a:r>
            <a:r>
              <a:rPr lang="zh-CN" alt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Estimating</a:t>
            </a:r>
            <a:r>
              <a:rPr lang="zh-CN" alt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function</a:t>
            </a:r>
            <a:r>
              <a:rPr lang="zh-CN" alt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parameters</a:t>
            </a:r>
            <a:endParaRPr lang="en-US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 txBox="1">
                <a:spLocks/>
              </p:cNvSpPr>
              <p:nvPr/>
            </p:nvSpPr>
            <p:spPr>
              <a:xfrm>
                <a:off x="476545" y="1268760"/>
                <a:ext cx="8043670" cy="199938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itchFamily="2" charset="2"/>
                  <a:buChar char="n"/>
                  <a:defRPr sz="3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itchFamily="2" charset="2"/>
                  <a:buChar char="¨"/>
                  <a:defRPr sz="28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50000"/>
                  </a:lnSpc>
                  <a:spcBef>
                    <a:spcPts val="0"/>
                  </a:spcBef>
                  <a:buClrTx/>
                  <a:buFont typeface="Wingdings" pitchFamily="2" charset="2"/>
                  <a:buNone/>
                </a:pPr>
                <a:r>
                  <a:rPr lang="en-US" altLang="zh-CN" sz="2400" b="1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Proposition</a:t>
                </a:r>
                <a:r>
                  <a:rPr lang="zh-CN" altLang="en-US" sz="2400" b="1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The Invariance Principle</a:t>
                </a:r>
                <a:r>
                  <a:rPr lang="zh-CN" altLang="en-US" sz="2400" b="1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）</a:t>
                </a:r>
                <a:endParaRPr lang="en-US" altLang="zh-CN" sz="2400" b="1" kern="0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endParaRPr>
              </a:p>
              <a:p>
                <a:pPr marL="0" indent="0" algn="just">
                  <a:spcBef>
                    <a:spcPts val="0"/>
                  </a:spcBef>
                  <a:buClrTx/>
                  <a:buFont typeface="Wingdings" pitchFamily="2" charset="2"/>
                  <a:buNone/>
                </a:pPr>
                <a:r>
                  <a:rPr lang="en-US" altLang="zh-CN" sz="24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kern="0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 kern="0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kern="0" dirty="0">
                        <a:latin typeface="Cambria Math" panose="02040503050406030204" pitchFamily="18" charset="0"/>
                        <a:cs typeface="Times New Roman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kern="0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kern="0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 kern="0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𝑚</m:t>
                        </m:r>
                      </m:sub>
                    </m:sSub>
                    <m:r>
                      <a:rPr lang="en-US" altLang="zh-CN" sz="2400" i="1" kern="0" dirty="0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the </a:t>
                </a:r>
                <a:r>
                  <a:rPr lang="en-US" altLang="zh-CN" sz="2400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mle’s</a:t>
                </a:r>
                <a:r>
                  <a:rPr lang="en-US" altLang="zh-CN" sz="24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zh-CN" altLang="en-US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kern="0" dirty="0">
                        <a:latin typeface="Cambria Math" panose="02040503050406030204" pitchFamily="18" charset="0"/>
                        <a:cs typeface="Times New Roman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kern="0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zh-CN" altLang="en-US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4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Then the </a:t>
                </a:r>
                <a:r>
                  <a:rPr lang="en-US" altLang="zh-CN" sz="2400" kern="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mle</a:t>
                </a:r>
                <a:r>
                  <a:rPr lang="en-US" altLang="zh-CN" sz="24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any function </a:t>
                </a:r>
                <a14:m>
                  <m:oMath xmlns:m="http://schemas.openxmlformats.org/officeDocument/2006/math">
                    <m:r>
                      <a:rPr lang="en-US" altLang="zh-CN" sz="2400" i="1" kern="0" dirty="0" smtClean="0">
                        <a:latin typeface="Cambria Math" panose="02040503050406030204" pitchFamily="18" charset="0"/>
                        <a:cs typeface="Times New Roman" charset="0"/>
                      </a:rPr>
                      <m:t>h</m:t>
                    </m:r>
                    <m:r>
                      <a:rPr lang="en-US" altLang="zh-CN" sz="2400" i="1" kern="0" dirty="0" smtClean="0">
                        <a:latin typeface="Cambria Math" panose="02040503050406030204" pitchFamily="18" charset="0"/>
                        <a:cs typeface="Times New Roman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kern="0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zh-CN" altLang="en-US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kern="0" dirty="0">
                        <a:latin typeface="Cambria Math" panose="02040503050406030204" pitchFamily="18" charset="0"/>
                        <a:cs typeface="Times New Roman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kern="0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zh-CN" altLang="en-US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𝑚</m:t>
                        </m:r>
                      </m:sub>
                    </m:sSub>
                    <m:r>
                      <a:rPr lang="en-US" altLang="zh-CN" sz="2400" i="1" kern="0" dirty="0" smtClean="0">
                        <a:latin typeface="Cambria Math" panose="02040503050406030204" pitchFamily="18" charset="0"/>
                        <a:cs typeface="Times New Roman" charset="0"/>
                      </a:rPr>
                      <m:t>) </m:t>
                    </m:r>
                  </m:oMath>
                </a14:m>
                <a:r>
                  <a:rPr lang="en-US" altLang="zh-CN" sz="24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these parameters is the function </a:t>
                </a:r>
                <a14:m>
                  <m:oMath xmlns:m="http://schemas.openxmlformats.org/officeDocument/2006/math">
                    <m:r>
                      <a:rPr lang="en-US" altLang="zh-CN" sz="2400" i="1" kern="0" dirty="0">
                        <a:latin typeface="Cambria Math" panose="02040503050406030204" pitchFamily="18" charset="0"/>
                        <a:cs typeface="Times New Roman" charset="0"/>
                      </a:rPr>
                      <m:t>h</m:t>
                    </m:r>
                    <m:r>
                      <a:rPr lang="en-US" altLang="zh-CN" sz="2400" i="1" kern="0" dirty="0">
                        <a:latin typeface="Cambria Math" panose="02040503050406030204" pitchFamily="18" charset="0"/>
                        <a:cs typeface="Times New Roman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kern="0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kern="0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 kern="0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kern="0" dirty="0">
                        <a:latin typeface="Cambria Math" panose="02040503050406030204" pitchFamily="18" charset="0"/>
                        <a:cs typeface="Times New Roman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kern="0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kern="0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 kern="0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 kern="0" dirty="0">
                            <a:latin typeface="Cambria Math" panose="02040503050406030204" pitchFamily="18" charset="0"/>
                            <a:cs typeface="Times New Roman" charset="0"/>
                          </a:rPr>
                          <m:t>𝑚</m:t>
                        </m:r>
                      </m:sub>
                    </m:sSub>
                    <m:r>
                      <a:rPr lang="en-US" altLang="zh-CN" sz="2400" i="1" kern="0" dirty="0">
                        <a:latin typeface="Cambria Math" panose="02040503050406030204" pitchFamily="18" charset="0"/>
                        <a:cs typeface="Times New Roman" charset="0"/>
                      </a:rPr>
                      <m:t>) </m:t>
                    </m:r>
                  </m:oMath>
                </a14:m>
                <a:r>
                  <a:rPr lang="en-US" altLang="zh-CN" sz="24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</a:t>
                </a:r>
                <a:r>
                  <a:rPr lang="en-US" altLang="zh-CN" sz="2400" kern="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mle</a:t>
                </a:r>
                <a:r>
                  <a:rPr lang="en-US" altLang="zh-CN" sz="2400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</a:t>
                </a:r>
                <a:r>
                  <a:rPr lang="en-US" altLang="zh-CN" sz="24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5" y="1268760"/>
                <a:ext cx="8043670" cy="1999381"/>
              </a:xfrm>
              <a:prstGeom prst="rect">
                <a:avLst/>
              </a:prstGeom>
              <a:blipFill>
                <a:blip r:embed="rId2"/>
                <a:stretch>
                  <a:fillRect l="-1136" r="-1136"/>
                </a:stretch>
              </a:blipFill>
              <a:ln w="25400" cap="flat" cmpd="sng" algn="ctr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31540" y="3293985"/>
                <a:ext cx="8145905" cy="3247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b="1" dirty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 8: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In the normal case, the mle’s of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𝜇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are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𝜇</m:t>
                        </m:r>
                      </m:e>
                    </m:acc>
                    <m:r>
                      <a:rPr lang="en-US" altLang="zh-CN" sz="2400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CN" altLang="en-US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/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To obtain the mle of the function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h</m:t>
                    </m:r>
                    <m:d>
                      <m:dPr>
                        <m:ctrlP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𝜇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cs typeface="Times New Roman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substitute the mle’s into the function:</a:t>
                </a:r>
                <a:endParaRPr lang="en-US" altLang="zh-CN" sz="2400" i="1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>
                              <a:latin typeface="Cambria Math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𝜎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charset="0"/>
                              <a:cs typeface="Times New Roman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400" i="1" dirty="0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sz="2400" i="1" dirty="0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 dirty="0">
                              <a:latin typeface="Cambria Math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 dirty="0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 dirty="0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altLang="zh-CN" sz="2400" i="1" dirty="0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 dirty="0">
                                              <a:latin typeface="Cambria Math" charset="0"/>
                                              <a:cs typeface="Times New Roman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sz="2400" i="1" dirty="0">
                                                  <a:latin typeface="Cambria Math" charset="0"/>
                                                  <a:cs typeface="Times New Roman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400" i="1" dirty="0">
                                                      <a:latin typeface="Cambria Math" charset="0"/>
                                                      <a:cs typeface="Times New Roman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i="1" dirty="0">
                                                      <a:latin typeface="Cambria Math" panose="02040503050406030204" pitchFamily="18" charset="0"/>
                                                      <a:cs typeface="Times New Roman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i="1" dirty="0">
                                                      <a:latin typeface="Cambria Math" panose="02040503050406030204" pitchFamily="18" charset="0"/>
                                                      <a:cs typeface="Times New Roman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  <a:cs typeface="Times New Roman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Times New Roman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  <a:cs typeface="Times New Roman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num>
                                <m:den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CN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mle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cs typeface="Times New Roman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is not the sample standard deviation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𝑆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though they are close unless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is quite small.</a:t>
                </a:r>
                <a:endParaRPr lang="en-US" altLang="zh-CN" sz="9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0" y="3293985"/>
                <a:ext cx="8145905" cy="3247043"/>
              </a:xfrm>
              <a:prstGeom prst="rect">
                <a:avLst/>
              </a:prstGeom>
              <a:blipFill rotWithShape="0">
                <a:blip r:embed="rId3"/>
                <a:stretch>
                  <a:fillRect l="-1198" t="-7129" r="-41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56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85733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56566" y="773705"/>
                <a:ext cx="7650850" cy="2087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b="1" dirty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 8: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The mean value of an rv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𝑋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that has a Weibull distribution is</a:t>
                </a:r>
              </a:p>
              <a:p>
                <a:pPr algn="just">
                  <a:spcBef>
                    <a:spcPts val="100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𝜇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𝛽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Γ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(1+1/</m:t>
                      </m:r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𝛼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     The </a:t>
                </a:r>
                <a:r>
                  <a:rPr lang="en-US" altLang="zh-CN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mle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𝜇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is therefore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𝜇</m:t>
                        </m:r>
                      </m:e>
                    </m:acc>
                    <m:r>
                      <a:rPr lang="en-US" altLang="zh-CN" sz="2400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zh-CN" altLang="en-US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𝛽</m:t>
                        </m:r>
                      </m:e>
                    </m:acc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∙</m:t>
                    </m:r>
                    <m:acc>
                      <m:accPr>
                        <m:chr m:val="̂"/>
                        <m:ctrlPr>
                          <a:rPr lang="el-GR" altLang="zh-CN" sz="2400" i="1">
                            <a:latin typeface="Cambria Math" charset="0"/>
                            <a:ea typeface="Cambria Math" panose="02040503050406030204" pitchFamily="18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charset="0"/>
                          </a:rPr>
                          <m:t>Γ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(1+1/</m:t>
                    </m:r>
                    <m:acc>
                      <m:accPr>
                        <m:chr m:val="̂"/>
                        <m:ctrlPr>
                          <a:rPr lang="zh-CN" altLang="en-US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charset="0"/>
                          </a:rPr>
                          <m:t>𝛼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0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charset="0"/>
                          </a:rPr>
                          <m:t>𝛼</m:t>
                        </m:r>
                      </m:e>
                    </m:acc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0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𝛽</m:t>
                        </m:r>
                      </m:e>
                    </m:acc>
                    <m:r>
                      <a:rPr lang="zh-CN" altLang="en-US" sz="20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are the </a:t>
                </a:r>
                <a:r>
                  <a:rPr lang="en-US" altLang="zh-CN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mle’s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𝛼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𝛽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66" y="773705"/>
                <a:ext cx="7650850" cy="2087238"/>
              </a:xfrm>
              <a:prstGeom prst="rect">
                <a:avLst/>
              </a:prstGeom>
              <a:blipFill>
                <a:blip r:embed="rId2"/>
                <a:stretch>
                  <a:fillRect l="-1275" t="-2339" r="-1195" b="-5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56565" y="4059070"/>
                <a:ext cx="7875876" cy="1589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    For the data given in Example 6.3, the 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mle’s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of the Weibull parameters are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charset="0"/>
                          </a:rPr>
                          <m:t>𝛼</m:t>
                        </m:r>
                      </m:e>
                    </m:acc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=11.9731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𝛽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=77.0153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, from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𝜇</m:t>
                        </m:r>
                      </m:e>
                    </m:acc>
                    <m:r>
                      <a:rPr lang="en-US" altLang="zh-CN" sz="2400">
                        <a:latin typeface="Cambria Math" panose="02040503050406030204" pitchFamily="18" charset="0"/>
                        <a:cs typeface="Times New Roman" charset="0"/>
                      </a:rPr>
                      <m:t>=73.80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. This estimate is quite close to the sample mean 73.88. 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65" y="4059070"/>
                <a:ext cx="7875876" cy="1589666"/>
              </a:xfrm>
              <a:prstGeom prst="rect">
                <a:avLst/>
              </a:prstGeom>
              <a:blipFill>
                <a:blip r:embed="rId3"/>
                <a:stretch>
                  <a:fillRect l="-1238" t="-3065" r="-1161" b="-8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56565" y="3023955"/>
                <a:ext cx="783087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    In particular,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is not the </a:t>
                </a:r>
                <a:r>
                  <a:rPr lang="en-US" altLang="zh-CN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mle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𝜇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though it is an unbiased estimator. At least for large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en-US" altLang="zh-CN" sz="2400" dirty="0"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is a better estimator than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  <a:endParaRPr lang="zh-CN" alt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65" y="3023955"/>
                <a:ext cx="7830871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246" t="-5882" r="-1090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57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6672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6115" y="627075"/>
            <a:ext cx="7536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4)</a:t>
            </a:r>
            <a:r>
              <a:rPr lang="zh-CN" altLang="en-US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Desirable</a:t>
            </a:r>
            <a:r>
              <a:rPr lang="zh-CN" altLang="en-US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property</a:t>
            </a:r>
            <a:r>
              <a:rPr lang="zh-CN" altLang="en-US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maximum</a:t>
            </a:r>
            <a:r>
              <a:rPr lang="zh-CN" altLang="en-US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likelihood</a:t>
            </a:r>
            <a:r>
              <a:rPr lang="zh-CN" altLang="en-US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estimate</a:t>
            </a:r>
            <a:endParaRPr lang="en-US" sz="24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 txBox="1">
                <a:spLocks/>
              </p:cNvSpPr>
              <p:nvPr/>
            </p:nvSpPr>
            <p:spPr>
              <a:xfrm>
                <a:off x="461777" y="953725"/>
                <a:ext cx="8115668" cy="294207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>
                <a:glow rad="101600">
                  <a:srgbClr val="FF0000">
                    <a:alpha val="40000"/>
                  </a:srgbClr>
                </a:glow>
                <a:softEdge rad="12700"/>
              </a:effectLst>
            </p:spPr>
            <p:style>
              <a:lnRef idx="1">
                <a:schemeClr val="accent4"/>
              </a:lnRef>
              <a:fillRef idx="1003">
                <a:schemeClr val="lt1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no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itchFamily="2" charset="2"/>
                  <a:buChar char="n"/>
                  <a:defRPr sz="3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itchFamily="2" charset="2"/>
                  <a:buChar char="¨"/>
                  <a:defRPr sz="28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200000"/>
                  </a:lnSpc>
                  <a:spcBef>
                    <a:spcPts val="0"/>
                  </a:spcBef>
                  <a:buClrTx/>
                  <a:buFont typeface="Wingdings" pitchFamily="2" charset="2"/>
                  <a:buNone/>
                </a:pPr>
                <a:r>
                  <a:rPr lang="en-US" altLang="zh-CN" sz="2400" b="1" kern="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Proposition</a:t>
                </a:r>
                <a:r>
                  <a:rPr lang="en-US" altLang="zh-CN" sz="2400" kern="0" dirty="0">
                    <a:latin typeface="Times New Roman" charset="0"/>
                    <a:cs typeface="Times New Roman" charset="0"/>
                  </a:rPr>
                  <a:t> </a:t>
                </a:r>
              </a:p>
              <a:p>
                <a:pPr marL="0" indent="0" algn="just">
                  <a:spcBef>
                    <a:spcPts val="0"/>
                  </a:spcBef>
                  <a:buClrTx/>
                  <a:buFont typeface="Wingdings" pitchFamily="2" charset="2"/>
                  <a:buNone/>
                </a:pPr>
                <a:r>
                  <a:rPr lang="zh-CN" altLang="en-US" sz="2400" kern="0" dirty="0">
                    <a:latin typeface="Times New Roman" charset="0"/>
                    <a:cs typeface="Times New Roman" charset="0"/>
                  </a:rPr>
                  <a:t>     </a:t>
                </a:r>
                <a:r>
                  <a:rPr lang="en-US" altLang="zh-CN" sz="2400" kern="0" dirty="0">
                    <a:latin typeface="Times New Roman" charset="0"/>
                    <a:cs typeface="Times New Roman" charset="0"/>
                  </a:rPr>
                  <a:t>Under very general conditions on the joint distribution of the sample, when the sample size </a:t>
                </a:r>
                <a14:m>
                  <m:oMath xmlns:m="http://schemas.openxmlformats.org/officeDocument/2006/math">
                    <m:r>
                      <a:rPr lang="en-US" altLang="zh-CN" sz="2400" i="1" kern="0" dirty="0" smtClean="0">
                        <a:latin typeface="Cambria Math" panose="02040503050406030204" pitchFamily="18" charset="0"/>
                        <a:cs typeface="Times New Roman" charset="0"/>
                      </a:rPr>
                      <m:t>𝑛</m:t>
                    </m:r>
                  </m:oMath>
                </a14:m>
                <a:r>
                  <a:rPr lang="en-US" altLang="zh-CN" sz="2400" kern="0" dirty="0">
                    <a:latin typeface="Times New Roman" charset="0"/>
                    <a:cs typeface="Times New Roman" charset="0"/>
                  </a:rPr>
                  <a:t> is large, the </a:t>
                </a:r>
                <a:r>
                  <a:rPr lang="en-US" altLang="zh-CN" sz="2400" kern="0" dirty="0">
                    <a:solidFill>
                      <a:srgbClr val="FF0000"/>
                    </a:solidFill>
                    <a:latin typeface="Times New Roman" charset="0"/>
                    <a:cs typeface="Times New Roman" charset="0"/>
                  </a:rPr>
                  <a:t>maximum likelihood estimator</a:t>
                </a:r>
                <a:r>
                  <a:rPr lang="en-US" altLang="zh-CN" sz="2400" kern="0" dirty="0">
                    <a:latin typeface="Times New Roman" charset="0"/>
                    <a:cs typeface="Times New Roman" charset="0"/>
                  </a:rPr>
                  <a:t> of any parameter </a:t>
                </a:r>
                <a14:m>
                  <m:oMath xmlns:m="http://schemas.openxmlformats.org/officeDocument/2006/math">
                    <m:r>
                      <a:rPr lang="zh-CN" altLang="en-US" sz="2400" i="1" kern="0" smtClean="0">
                        <a:latin typeface="Cambria Math" panose="02040503050406030204" pitchFamily="18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400" kern="0" dirty="0">
                    <a:latin typeface="Times New Roman" charset="0"/>
                    <a:cs typeface="Times New Roman" charset="0"/>
                  </a:rPr>
                  <a:t> is </a:t>
                </a:r>
                <a:r>
                  <a:rPr lang="en-US" altLang="zh-CN" sz="2400" kern="0" dirty="0">
                    <a:solidFill>
                      <a:srgbClr val="FF0000"/>
                    </a:solidFill>
                    <a:latin typeface="Times New Roman" charset="0"/>
                    <a:cs typeface="Times New Roman" charset="0"/>
                  </a:rPr>
                  <a:t>approximately </a:t>
                </a:r>
                <a:r>
                  <a:rPr lang="en-US" altLang="zh-CN" sz="2400" kern="0" dirty="0">
                    <a:latin typeface="Times New Roman" charset="0"/>
                    <a:cs typeface="Times New Roman" charset="0"/>
                  </a:rPr>
                  <a:t>unbiased </a:t>
                </a:r>
                <a14:m>
                  <m:oMath xmlns:m="http://schemas.openxmlformats.org/officeDocument/2006/math">
                    <m:r>
                      <a:rPr lang="en-US" altLang="zh-CN" sz="2400" kern="0" smtClean="0">
                        <a:latin typeface="Cambria Math" panose="02040503050406030204" pitchFamily="18" charset="0"/>
                        <a:cs typeface="Times New Roman" charset="0"/>
                      </a:rPr>
                      <m:t>[</m:t>
                    </m:r>
                    <m:r>
                      <a:rPr lang="en-US" altLang="zh-CN" sz="2400" i="1" kern="0" smtClean="0">
                        <a:latin typeface="Cambria Math" panose="02040503050406030204" pitchFamily="18" charset="0"/>
                        <a:cs typeface="Times New Roman" charset="0"/>
                      </a:rPr>
                      <m:t>𝐸</m:t>
                    </m:r>
                    <m:d>
                      <m:dPr>
                        <m:ctrlPr>
                          <a:rPr lang="en-US" altLang="zh-CN" sz="2400" i="1" kern="0" smtClean="0">
                            <a:latin typeface="Cambria Math" charset="0"/>
                            <a:cs typeface="Times New Roman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 kern="0" smtClean="0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400" i="1" kern="0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altLang="zh-CN" sz="24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≈</m:t>
                    </m:r>
                    <m:r>
                      <a:rPr lang="zh-CN" altLang="en-US" sz="2400" i="1" kern="0" smtClean="0">
                        <a:latin typeface="Cambria Math" panose="02040503050406030204" pitchFamily="18" charset="0"/>
                        <a:cs typeface="Times New Roman" charset="0"/>
                      </a:rPr>
                      <m:t>𝜃</m:t>
                    </m:r>
                    <m:r>
                      <a:rPr lang="en-US" altLang="zh-CN" sz="2400" i="1" kern="0" smtClean="0">
                        <a:latin typeface="Cambria Math" panose="02040503050406030204" pitchFamily="18" charset="0"/>
                        <a:cs typeface="Times New Roman" charset="0"/>
                      </a:rPr>
                      <m:t>]</m:t>
                    </m:r>
                  </m:oMath>
                </a14:m>
                <a:r>
                  <a:rPr lang="en-US" altLang="zh-CN" sz="2400" kern="0" dirty="0">
                    <a:latin typeface="Times New Roman" charset="0"/>
                    <a:cs typeface="Times New Roman" charset="0"/>
                  </a:rPr>
                  <a:t> and has variance that is either as small as or nearly as small as can be achieved by any estimator. Stated another way, the </a:t>
                </a:r>
                <a:r>
                  <a:rPr lang="en-US" altLang="zh-CN" sz="2400" kern="0" dirty="0">
                    <a:solidFill>
                      <a:srgbClr val="FF0000"/>
                    </a:solidFill>
                    <a:latin typeface="Times New Roman" charset="0"/>
                    <a:cs typeface="Times New Roman" charset="0"/>
                  </a:rPr>
                  <a:t>mle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kern="0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40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sz="2400" kern="0" dirty="0">
                    <a:solidFill>
                      <a:srgbClr val="FF0000"/>
                    </a:solidFill>
                    <a:latin typeface="Times New Roman" charset="0"/>
                    <a:cs typeface="Times New Roman" charset="0"/>
                  </a:rPr>
                  <a:t> is approximately the MVUE of </a:t>
                </a:r>
                <a14:m>
                  <m:oMath xmlns:m="http://schemas.openxmlformats.org/officeDocument/2006/math">
                    <m:r>
                      <a:rPr lang="zh-CN" altLang="en-US" sz="240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400" kern="0" dirty="0">
                    <a:solidFill>
                      <a:srgbClr val="FF0000"/>
                    </a:solidFill>
                    <a:latin typeface="Times New Roman" charset="0"/>
                    <a:cs typeface="Times New Roman" charset="0"/>
                  </a:rPr>
                  <a:t>.</a:t>
                </a:r>
                <a:r>
                  <a:rPr lang="en-US" altLang="zh-CN" sz="2400" kern="0" dirty="0">
                    <a:latin typeface="Times New Roman" charset="0"/>
                    <a:cs typeface="Times New Roman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77" y="953725"/>
                <a:ext cx="8115668" cy="2942075"/>
              </a:xfrm>
              <a:prstGeom prst="rect">
                <a:avLst/>
              </a:prstGeom>
              <a:blipFill>
                <a:blip r:embed="rId2"/>
                <a:stretch>
                  <a:fillRect b="-5609"/>
                </a:stretch>
              </a:blipFill>
              <a:ln w="9525" cap="flat" cmpd="sng" algn="ctr">
                <a:noFill/>
                <a:prstDash val="solid"/>
              </a:ln>
              <a:effectLst>
                <a:glow rad="101600">
                  <a:srgbClr val="FF0000">
                    <a:alpha val="40000"/>
                  </a:srgbClr>
                </a:glow>
                <a:softEdge rad="12700"/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/>
          <p:nvPr/>
        </p:nvSpPr>
        <p:spPr>
          <a:xfrm>
            <a:off x="476545" y="4239090"/>
            <a:ext cx="819091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latin typeface="Times" charset="0"/>
              </a:rPr>
              <a:t> </a:t>
            </a:r>
            <a:r>
              <a:rPr lang="en-US" altLang="zh-CN" sz="2000" b="1" dirty="0">
                <a:latin typeface="Times" charset="0"/>
              </a:rPr>
              <a:t>Remark:</a:t>
            </a:r>
            <a:r>
              <a:rPr lang="zh-CN" altLang="en-US" sz="2000" dirty="0">
                <a:latin typeface="Times" charset="0"/>
              </a:rPr>
              <a:t> </a:t>
            </a:r>
            <a:r>
              <a:rPr lang="en-US" altLang="zh-CN" sz="2000" dirty="0">
                <a:latin typeface="Times" charset="0"/>
              </a:rPr>
              <a:t>(1)Though the </a:t>
            </a:r>
            <a:r>
              <a:rPr lang="en-US" sz="2000" dirty="0">
                <a:latin typeface="Times" charset="0"/>
              </a:rPr>
              <a:t>calculus-based techniques can usually be used to derive the </a:t>
            </a:r>
            <a:r>
              <a:rPr lang="en-US" sz="2000" dirty="0" err="1">
                <a:latin typeface="Times" charset="0"/>
              </a:rPr>
              <a:t>mle’s</a:t>
            </a:r>
            <a:r>
              <a:rPr lang="en-US" sz="2000" dirty="0">
                <a:latin typeface="Times" charset="0"/>
              </a:rPr>
              <a:t> (though often numerical methods are necessary), MLE is the most widely used estimation technique </a:t>
            </a:r>
            <a:r>
              <a:rPr lang="en-US" sz="2000" dirty="0">
                <a:solidFill>
                  <a:srgbClr val="FF0000"/>
                </a:solidFill>
                <a:latin typeface="Times" charset="0"/>
              </a:rPr>
              <a:t>among statisticians</a:t>
            </a:r>
            <a:r>
              <a:rPr lang="en-US" sz="2000" dirty="0">
                <a:latin typeface="Times" charset="0"/>
              </a:rPr>
              <a:t>.</a:t>
            </a:r>
          </a:p>
          <a:p>
            <a:pPr algn="just"/>
            <a:r>
              <a:rPr lang="en-US" sz="2000" dirty="0">
                <a:latin typeface="Times" charset="0"/>
              </a:rPr>
              <a:t>(2) Obtaining an </a:t>
            </a:r>
            <a:r>
              <a:rPr lang="en-US" sz="2000" dirty="0" err="1">
                <a:latin typeface="Times" charset="0"/>
              </a:rPr>
              <a:t>mle</a:t>
            </a:r>
            <a:r>
              <a:rPr lang="en-US" sz="2000" dirty="0">
                <a:latin typeface="Times" charset="0"/>
              </a:rPr>
              <a:t>, however, does require that the underlying distribution be specified. 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58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8724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0492" y="448125"/>
            <a:ext cx="6595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" charset="0"/>
              </a:rPr>
              <a:t>Sometimes calculus cannot be used to obtain </a:t>
            </a:r>
            <a:r>
              <a:rPr lang="en-US" sz="2400" dirty="0" err="1">
                <a:solidFill>
                  <a:srgbClr val="FF0000"/>
                </a:solidFill>
                <a:latin typeface="Times" charset="0"/>
              </a:rPr>
              <a:t>mle’s</a:t>
            </a:r>
            <a:r>
              <a:rPr lang="en-US" sz="2400" dirty="0">
                <a:solidFill>
                  <a:srgbClr val="FF0000"/>
                </a:solidFill>
                <a:latin typeface="Times" charset="0"/>
              </a:rPr>
              <a:t>. 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86535" y="908720"/>
                <a:ext cx="8280921" cy="3612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b="1" dirty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 9: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Suppose my waiting time for a bus is uniformly distributed on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[0, 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] 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and the results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of a random sample from this distribution have been observed. Since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𝑥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;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𝜃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=1/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0≤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≤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 and 0 otherwise,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4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4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m:t>, . . . , 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;</m:t>
                          </m:r>
                          <m:r>
                            <a:rPr lang="zh-CN" altLang="en-US" sz="2400" i="1" dirty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 charset="0"/>
                              <a:cs typeface="Times New Roman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 dirty="0"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       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0≤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≤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𝜃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,…,0≤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≤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0                                       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endParaRPr lang="en-US" altLang="zh-CN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zh-CN" sz="2400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zh-CN" sz="2400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 . . . , </m:t>
                                </m:r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dirty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  <m:r>
                                  <a:rPr lang="en-US" altLang="zh-CN" sz="2400" dirty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𝑛𝑙𝑛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  <a:r>
                  <a:rPr lang="en-US" altLang="zh-CN" sz="2400" dirty="0"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sz="2400" i="1" dirty="0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  <m:r>
                              <a:rPr lang="zh-CN" altLang="en-US" sz="2400" b="0" i="1" dirty="0" smtClean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𝜃</m:t>
                            </m:r>
                          </m:den>
                        </m:f>
                      </m:e>
                    </m:box>
                    <m:d>
                      <m:dPr>
                        <m:begChr m:val="["/>
                        <m:endChr m:val="]"/>
                        <m:ctrlPr>
                          <a:rPr lang="en-US" altLang="zh-CN" sz="2400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dirty="0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dirty="0" smtClean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400" b="0" i="1" dirty="0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num>
                      <m:den>
                        <m:r>
                          <a:rPr lang="zh-CN" altLang="en-US" sz="24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𝜃</m:t>
                        </m:r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&lt;0(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&gt;0)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35" y="908720"/>
                <a:ext cx="8280921" cy="3612336"/>
              </a:xfrm>
              <a:prstGeom prst="rect">
                <a:avLst/>
              </a:prstGeom>
              <a:blipFill rotWithShape="0">
                <a:blip r:embed="rId2"/>
                <a:stretch>
                  <a:fillRect l="-1104" t="-1349" r="-1104" b="-5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86535" y="4554125"/>
                <a:ext cx="837093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    The method used before will not work. However,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is positive and decrease with the increase of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if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0≤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≤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,…,0≤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≤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and 0 otherwise. So the maximum of the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𝑓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occurs at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m:t>max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This is illustrated in Figure below. 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35" y="4554125"/>
                <a:ext cx="8370931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1092" t="-3101" b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59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4265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51520" y="593685"/>
                <a:ext cx="8730970" cy="4343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000" b="1" dirty="0">
                    <a:latin typeface="Times New Roman" charset="0"/>
                    <a:ea typeface="Times New Roman" charset="0"/>
                    <a:cs typeface="Times New Roman" charset="0"/>
                  </a:rPr>
                  <a:t>a.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Estimator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000" i="1" dirty="0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 , estimate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000" i="1" dirty="0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</m:acc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000" i="1" dirty="0">
                            <a:latin typeface="Cambria Math" charset="0"/>
                            <a:cs typeface="Times New Roman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/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e>
                    </m:nary>
                    <m:r>
                      <a:rPr lang="en-US" altLang="zh-CN" sz="20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0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555.86</m:t>
                        </m:r>
                      </m:num>
                      <m:den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20</m:t>
                        </m:r>
                      </m:den>
                    </m:f>
                    <m:r>
                      <a:rPr lang="en-US" altLang="zh-CN" sz="20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=27.793 </m:t>
                    </m:r>
                  </m:oMath>
                </a14:m>
                <a:endParaRPr lang="en-US" altLang="zh-CN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endParaRPr lang="en-US" altLang="zh-CN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en-US" altLang="zh-CN" sz="2000" b="1" dirty="0">
                    <a:latin typeface="Times New Roman" charset="0"/>
                    <a:ea typeface="Times New Roman" charset="0"/>
                    <a:cs typeface="Times New Roman" charset="0"/>
                  </a:rPr>
                  <a:t>b.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Estimator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altLang="zh-CN" sz="2000" i="1" dirty="0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 , estimate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altLang="zh-CN" sz="2000" i="1" dirty="0">
                            <a:latin typeface="Cambria Math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</m:acc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0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27.94+27.98</m:t>
                        </m:r>
                      </m:num>
                      <m:den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den>
                    </m:f>
                    <m:r>
                      <a:rPr lang="en-US" altLang="zh-CN" sz="20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=27.960 </m:t>
                    </m:r>
                  </m:oMath>
                </a14:m>
                <a:endParaRPr lang="en-US" altLang="zh-CN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endParaRPr lang="en-US" altLang="zh-CN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en-US" altLang="zh-CN" sz="2000" b="1" dirty="0">
                    <a:latin typeface="Times New Roman" charset="0"/>
                    <a:ea typeface="Times New Roman" charset="0"/>
                    <a:cs typeface="Times New Roman" charset="0"/>
                  </a:rPr>
                  <a:t>c.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Estimator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=[</m:t>
                    </m:r>
                    <m:func>
                      <m:funcPr>
                        <m:ctrlPr>
                          <a:rPr lang="en-US" altLang="zh-CN" sz="20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altLang="zh-CN" sz="20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dirty="0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sz="20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max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⁡(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)]/2=</m:t>
                    </m:r>
                  </m:oMath>
                </a14:m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the average of the two extreme lifetimes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,</m:t>
                    </m:r>
                  </m:oMath>
                </a14:m>
                <a:endParaRPr lang="en-US" altLang="zh-CN" sz="2000" i="1" dirty="0">
                  <a:latin typeface="Cambria Math" panose="02040503050406030204" pitchFamily="18" charset="0"/>
                  <a:ea typeface="Times New Roman" charset="0"/>
                  <a:cs typeface="Times New Roman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estimate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=[</m:t>
                    </m:r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min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⁡(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)+</m:t>
                    </m:r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max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⁡(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)]/2 =(24.46 + 30.88)/2=</m:t>
                    </m:r>
                  </m:oMath>
                </a14:m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 27.670 </a:t>
                </a:r>
              </a:p>
              <a:p>
                <a:pPr algn="just"/>
                <a:endParaRPr lang="en-US" altLang="zh-CN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en-US" altLang="zh-CN" sz="2000" b="1" dirty="0">
                    <a:latin typeface="Times New Roman" charset="0"/>
                    <a:ea typeface="Times New Roman" charset="0"/>
                    <a:cs typeface="Times New Roman" charset="0"/>
                  </a:rPr>
                  <a:t>d.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Estimator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0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𝑡𝑟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(10)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, the 10% trimmed mean (discard the smallest and largest 10% of the sample and then average),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dirty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estimate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Times New Roman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000" i="1" dirty="0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𝑡𝑟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(10)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555.86</m:t>
                          </m:r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−24.46−25.61−29.50−30.88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16</m:t>
                          </m:r>
                        </m:den>
                      </m:f>
                      <m:r>
                        <a:rPr lang="en-US" altLang="zh-CN" sz="2000" i="1" dirty="0">
                          <a:latin typeface="Cambria Math" panose="02040503050406030204" pitchFamily="18" charset="0"/>
                          <a:cs typeface="Times New Roman" charset="0"/>
                        </a:rPr>
                        <m:t>=27.838</m:t>
                      </m:r>
                    </m:oMath>
                  </m:oMathPara>
                </a14:m>
                <a:endParaRPr lang="en-US" altLang="zh-CN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endParaRPr lang="en-US" altLang="zh-CN" sz="20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93685"/>
                <a:ext cx="8730970" cy="4343561"/>
              </a:xfrm>
              <a:prstGeom prst="rect">
                <a:avLst/>
              </a:prstGeom>
              <a:blipFill rotWithShape="0">
                <a:blip r:embed="rId3"/>
                <a:stretch>
                  <a:fillRect l="-698" r="-6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41530" y="4779150"/>
                <a:ext cx="859595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Which of the estimates is closest to the true value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? We cannot answer this without knowing the true value. A question that can be answered is, “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Which estimator,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when used on other samples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’s,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will tend to produce estimates closest to the true value?”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0" y="4779150"/>
                <a:ext cx="8595955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064" t="-3113" r="-1135" b="-8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335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4"/>
              <p:cNvSpPr/>
              <p:nvPr/>
            </p:nvSpPr>
            <p:spPr>
              <a:xfrm>
                <a:off x="489375" y="3253302"/>
                <a:ext cx="8165249" cy="8464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   Thus if my waiting times are 2.3, 3.7, 1.5, .4, and 3.2, then the </a:t>
                </a:r>
                <a:r>
                  <a:rPr lang="en-US" altLang="zh-CN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mle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𝜃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=3.7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From Example 6.4, the </a:t>
                </a:r>
                <a:r>
                  <a:rPr lang="en-US" altLang="zh-CN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mle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is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not unbiased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5" y="3253302"/>
                <a:ext cx="8165249" cy="846450"/>
              </a:xfrm>
              <a:prstGeom prst="rect">
                <a:avLst/>
              </a:prstGeom>
              <a:blipFill>
                <a:blip r:embed="rId2"/>
                <a:stretch>
                  <a:fillRect l="-1119" t="-5755" r="-1119" b="-158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90D5110-9869-4729-8611-794652B4F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778017"/>
            <a:ext cx="5265876" cy="211092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9375" y="4206591"/>
            <a:ext cx="8165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    Calculus will not work because the maximum of the likelihood occurs at a point of discontinuity. </a:t>
            </a:r>
            <a:endParaRPr lang="zh-CN" altLang="en-US" sz="2200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60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578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31540" y="638690"/>
                <a:ext cx="832592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000" b="1" dirty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Example: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(1)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设总体</a:t>
                </a:r>
                <a:r>
                  <a:rPr lang="en-US" altLang="zh-CN" sz="2000" i="1" dirty="0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等可能地取值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charset="0"/>
                      </a:rPr>
                      <m:t>1,2,3,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⋯,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𝑁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,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其中</m:t>
                    </m:r>
                  </m:oMath>
                </a14:m>
                <a:r>
                  <a:rPr lang="en-US" altLang="zh-CN" sz="2000" i="1" dirty="0">
                    <a:latin typeface="Cambria Math" panose="02040503050406030204" pitchFamily="18" charset="0"/>
                    <a:cs typeface="Times New Roman" charset="0"/>
                  </a:rPr>
                  <a:t>N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是未知的正整数</a:t>
                </a:r>
                <a:r>
                  <a:rPr lang="en-US" altLang="zh-CN" sz="2000" dirty="0">
                    <a:latin typeface="Cambria Math" panose="02040503050406030204" pitchFamily="18" charset="0"/>
                    <a:cs typeface="Times New Roman" charset="0"/>
                  </a:rPr>
                  <a:t>.</a:t>
                </a:r>
                <a:r>
                  <a:rPr lang="en-US" altLang="zh-CN" sz="2000" dirty="0"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0" dirty="0" smtClean="0">
                        <a:latin typeface="Cambria Math" panose="02040503050406030204" pitchFamily="18" charset="0"/>
                        <a:cs typeface="Times New Roman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是取自该总体中的一个样本</a:t>
                </a:r>
                <a:r>
                  <a:rPr lang="en-US" altLang="zh-CN" sz="2000" dirty="0">
                    <a:latin typeface="Cambria Math" panose="02040503050406030204" pitchFamily="18" charset="0"/>
                    <a:cs typeface="Times New Roman" charset="0"/>
                  </a:rPr>
                  <a:t>.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试求</a:t>
                </a:r>
                <a:r>
                  <a:rPr lang="en-US" altLang="zh-CN" sz="2000" i="1" dirty="0">
                    <a:latin typeface="Cambria Math" panose="02040503050406030204" pitchFamily="18" charset="0"/>
                    <a:cs typeface="Times New Roman" charset="0"/>
                  </a:rPr>
                  <a:t>N 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的极大似然估计量</a:t>
                </a:r>
                <a:r>
                  <a:rPr lang="en-US" altLang="zh-CN" sz="2000" dirty="0">
                    <a:latin typeface="Cambria Math" panose="02040503050406030204" pitchFamily="18" charset="0"/>
                    <a:cs typeface="Times New Roman" charset="0"/>
                  </a:rPr>
                  <a:t>.</a:t>
                </a:r>
              </a:p>
              <a:p>
                <a:pPr algn="just"/>
                <a:r>
                  <a:rPr lang="en-US" altLang="zh-CN" sz="2000" dirty="0">
                    <a:latin typeface="Cambria Math" panose="02040503050406030204" pitchFamily="18" charset="0"/>
                    <a:cs typeface="Times New Roman" charset="0"/>
                  </a:rPr>
                  <a:t>(2)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某单位的自行车棚内存放了</a:t>
                </a:r>
                <a:r>
                  <a:rPr lang="en-US" altLang="zh-CN" sz="2000" i="1" dirty="0">
                    <a:latin typeface="Cambria Math" panose="02040503050406030204" pitchFamily="18" charset="0"/>
                    <a:cs typeface="Times New Roman" charset="0"/>
                  </a:rPr>
                  <a:t>N 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辆自行车，其编号分别为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charset="0"/>
                      </a:rPr>
                      <m:t>1,2,3,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⋯,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𝑁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,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假定职工从车棚中取出自行车是等可能的</a:t>
                </a:r>
                <a:r>
                  <a:rPr lang="en-US" altLang="zh-CN" sz="2000" dirty="0">
                    <a:latin typeface="Cambria Math" panose="02040503050406030204" pitchFamily="18" charset="0"/>
                    <a:cs typeface="Times New Roman" charset="0"/>
                  </a:rPr>
                  <a:t>.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某人连续</a:t>
                </a:r>
                <a:r>
                  <a:rPr lang="en-US" altLang="zh-CN" sz="2000" dirty="0">
                    <a:latin typeface="Cambria Math" panose="02040503050406030204" pitchFamily="18" charset="0"/>
                    <a:cs typeface="Times New Roman" charset="0"/>
                  </a:rPr>
                  <a:t>12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天记录下他观察到的取走的第一辆自行车的编号为：</a:t>
                </a:r>
                <a:endParaRPr lang="en-US" altLang="zh-CN" sz="2000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pPr algn="just"/>
                <a:r>
                  <a:rPr lang="en-US" altLang="zh-CN" sz="2000" dirty="0">
                    <a:latin typeface="Cambria Math" panose="02040503050406030204" pitchFamily="18" charset="0"/>
                    <a:cs typeface="Times New Roman" charset="0"/>
                  </a:rPr>
                  <a:t>12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，</a:t>
                </a:r>
                <a:r>
                  <a:rPr lang="en-US" altLang="zh-CN" sz="2000" dirty="0">
                    <a:latin typeface="Cambria Math" panose="02040503050406030204" pitchFamily="18" charset="0"/>
                    <a:cs typeface="Times New Roman" charset="0"/>
                  </a:rPr>
                  <a:t>203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，</a:t>
                </a:r>
                <a:r>
                  <a:rPr lang="en-US" altLang="zh-CN" sz="2000" dirty="0">
                    <a:latin typeface="Cambria Math" panose="02040503050406030204" pitchFamily="18" charset="0"/>
                    <a:cs typeface="Times New Roman" charset="0"/>
                  </a:rPr>
                  <a:t>23,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   </a:t>
                </a:r>
                <a:r>
                  <a:rPr lang="en-US" altLang="zh-CN" sz="2000" dirty="0">
                    <a:latin typeface="Cambria Math" panose="02040503050406030204" pitchFamily="18" charset="0"/>
                    <a:cs typeface="Times New Roman" charset="0"/>
                  </a:rPr>
                  <a:t>7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，</a:t>
                </a:r>
                <a:r>
                  <a:rPr lang="en-US" altLang="zh-CN" sz="2000" dirty="0">
                    <a:latin typeface="Cambria Math" panose="02040503050406030204" pitchFamily="18" charset="0"/>
                    <a:cs typeface="Times New Roman" charset="0"/>
                  </a:rPr>
                  <a:t>239,  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cs typeface="Times New Roman" charset="0"/>
                  </a:rPr>
                  <a:t>45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，</a:t>
                </a:r>
                <a:r>
                  <a:rPr lang="en-US" altLang="zh-CN" sz="2000" dirty="0">
                    <a:latin typeface="Cambria Math" panose="02040503050406030204" pitchFamily="18" charset="0"/>
                    <a:cs typeface="Times New Roman" charset="0"/>
                  </a:rPr>
                  <a:t>73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，</a:t>
                </a:r>
                <a:r>
                  <a:rPr lang="en-US" altLang="zh-CN" sz="2000" dirty="0">
                    <a:latin typeface="Cambria Math" panose="02040503050406030204" pitchFamily="18" charset="0"/>
                    <a:cs typeface="Times New Roman" charset="0"/>
                  </a:rPr>
                  <a:t>189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，</a:t>
                </a:r>
                <a:r>
                  <a:rPr lang="en-US" altLang="zh-CN" sz="2000" dirty="0">
                    <a:latin typeface="Cambria Math" panose="02040503050406030204" pitchFamily="18" charset="0"/>
                    <a:cs typeface="Times New Roman" charset="0"/>
                  </a:rPr>
                  <a:t>95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， </a:t>
                </a:r>
                <a:r>
                  <a:rPr lang="en-US" altLang="zh-CN" sz="2000" dirty="0">
                    <a:latin typeface="Cambria Math" panose="02040503050406030204" pitchFamily="18" charset="0"/>
                    <a:cs typeface="Times New Roman" charset="0"/>
                  </a:rPr>
                  <a:t>112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，</a:t>
                </a:r>
                <a:r>
                  <a:rPr lang="en-US" altLang="zh-CN" sz="2000" dirty="0">
                    <a:latin typeface="Cambria Math" panose="02040503050406030204" pitchFamily="18" charset="0"/>
                    <a:cs typeface="Times New Roman" charset="0"/>
                  </a:rPr>
                  <a:t>73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， </a:t>
                </a:r>
                <a:r>
                  <a:rPr lang="en-US" altLang="zh-CN" sz="2000" dirty="0">
                    <a:latin typeface="Cambria Math" panose="02040503050406030204" pitchFamily="18" charset="0"/>
                    <a:cs typeface="Times New Roman" charset="0"/>
                  </a:rPr>
                  <a:t>159.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 </a:t>
                </a:r>
                <a:endParaRPr lang="en-US" altLang="zh-CN" sz="2000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pPr algn="just"/>
                <a:r>
                  <a:rPr lang="zh-CN" altLang="en-US" sz="2000" dirty="0">
                    <a:latin typeface="+mj-lt"/>
                  </a:rPr>
                  <a:t>试求在上述样本观测值下，</a:t>
                </a:r>
                <a:r>
                  <a:rPr lang="en-US" altLang="zh-CN" sz="2000" i="1" dirty="0">
                    <a:latin typeface="Cambria Math" panose="02040503050406030204" pitchFamily="18" charset="0"/>
                    <a:cs typeface="Times New Roman" charset="0"/>
                  </a:rPr>
                  <a:t> N </a:t>
                </a:r>
                <a:r>
                  <a:rPr lang="zh-CN" altLang="en-US" sz="2000" dirty="0">
                    <a:latin typeface="+mj-lt"/>
                  </a:rPr>
                  <a:t>的最大似然估计值</a:t>
                </a:r>
                <a:r>
                  <a:rPr lang="en-US" altLang="zh-CN" sz="2000" dirty="0">
                    <a:latin typeface="+mj-lt"/>
                  </a:rPr>
                  <a:t>.</a:t>
                </a:r>
                <a:endParaRPr lang="zh-CN" alt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0" y="638690"/>
                <a:ext cx="8325925" cy="2246769"/>
              </a:xfrm>
              <a:prstGeom prst="rect">
                <a:avLst/>
              </a:prstGeom>
              <a:blipFill>
                <a:blip r:embed="rId2"/>
                <a:stretch>
                  <a:fillRect l="-805" t="-2174" r="-732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76545" y="2967614"/>
                <a:ext cx="8505945" cy="1901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</a:t>
                </a: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The </a:t>
                </a: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pmf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population is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/>
                          </a:rPr>
                          <m:t>𝑋</m:t>
                        </m:r>
                        <m:r>
                          <a:rPr lang="en-US" altLang="zh-CN" sz="2000" i="1">
                            <a:latin typeface="Cambria Math"/>
                          </a:rPr>
                          <m:t>=</m:t>
                        </m:r>
                        <m:r>
                          <a:rPr lang="en-US" altLang="zh-CN" sz="20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/>
                          </a:rPr>
                          <m:t>𝑁</m:t>
                        </m:r>
                      </m:den>
                    </m:f>
                    <m:r>
                      <a:rPr lang="en-US" altLang="zh-CN" sz="2000" i="1">
                        <a:latin typeface="Cambria Math"/>
                      </a:rPr>
                      <m:t>, (</m:t>
                    </m:r>
                    <m:r>
                      <a:rPr lang="en-US" altLang="zh-CN" sz="2000" i="1">
                        <a:latin typeface="Cambria Math"/>
                      </a:rPr>
                      <m:t>𝑥</m:t>
                    </m:r>
                    <m:r>
                      <a:rPr lang="en-US" altLang="zh-CN" sz="2000" i="1">
                        <a:latin typeface="Cambria Math"/>
                      </a:rPr>
                      <m:t>=1,2,…,</m:t>
                    </m:r>
                    <m:r>
                      <a:rPr lang="en-US" altLang="zh-CN" sz="2000" i="1">
                        <a:latin typeface="Cambria Math"/>
                      </a:rPr>
                      <m:t>𝑁</m:t>
                    </m:r>
                    <m:r>
                      <a:rPr lang="en-US" altLang="zh-CN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likelihood function is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10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/>
                          </a:rPr>
                          <m:t>;</m:t>
                        </m:r>
                        <m:r>
                          <a:rPr lang="en-US" altLang="zh-CN" sz="2000" i="1">
                            <a:latin typeface="Cambria Math"/>
                          </a:rPr>
                          <m:t>𝑁</m:t>
                        </m:r>
                      </m:e>
                    </m:d>
                    <m:r>
                      <a:rPr lang="en-US" altLang="zh-CN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altLang="zh-CN" sz="2000" i="1">
                        <a:latin typeface="Cambria Math"/>
                      </a:rPr>
                      <m:t>, (1</m:t>
                    </m:r>
                    <m:r>
                      <a:rPr lang="en-US" altLang="zh-CN" sz="2000" i="1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US" altLang="zh-CN" sz="2000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000" i="1"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altLang="zh-CN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Obviously,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/>
                          </a:rPr>
                          <m:t>𝑁</m:t>
                        </m:r>
                      </m:e>
                    </m:acc>
                    <m:r>
                      <a:rPr lang="en-US" altLang="zh-CN" sz="20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10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sz="2000" i="1">
                        <a:latin typeface="Cambria Math"/>
                      </a:rPr>
                      <m:t>.</m:t>
                    </m:r>
                  </m:oMath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maximum likelihood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estimator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𝑁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/>
                          </a:rPr>
                          <m:t>𝑁</m:t>
                        </m:r>
                      </m:e>
                    </m:acc>
                    <m:r>
                      <a:rPr lang="en-US" altLang="zh-CN" sz="20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sz="2000" i="1">
                        <a:latin typeface="Cambria Math"/>
                      </a:rPr>
                      <m:t>.</m:t>
                    </m:r>
                  </m:oMath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5" y="2967614"/>
                <a:ext cx="8505945" cy="1901546"/>
              </a:xfrm>
              <a:prstGeom prst="rect">
                <a:avLst/>
              </a:prstGeom>
              <a:blipFill rotWithShape="0">
                <a:blip r:embed="rId3"/>
                <a:stretch>
                  <a:fillRect l="-716" t="-1923" b="-4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76545" y="4963028"/>
                <a:ext cx="7920880" cy="71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The maximum likelihood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𝑁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𝑁</m:t>
                          </m:r>
                        </m:e>
                      </m:acc>
                      <m:r>
                        <a:rPr lang="en-US" altLang="zh-CN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000" i="1">
                          <a:latin typeface="Cambria Math"/>
                        </a:rPr>
                        <m:t>=239.</m:t>
                      </m:r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5" y="4963028"/>
                <a:ext cx="7920880" cy="716222"/>
              </a:xfrm>
              <a:prstGeom prst="rect">
                <a:avLst/>
              </a:prstGeom>
              <a:blipFill rotWithShape="0">
                <a:blip r:embed="rId4"/>
                <a:stretch>
                  <a:fillRect l="-769" t="-4237" b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61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7489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76545" y="638690"/>
                <a:ext cx="8325925" cy="1815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000" b="1" dirty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Example: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(1)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设总体</a:t>
                </a:r>
                <a:r>
                  <a:rPr lang="en-US" altLang="zh-CN" sz="2000" i="1" dirty="0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的分布函数为：</a:t>
                </a:r>
                <a:endParaRPr lang="en-US" altLang="zh-CN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𝐹</m:t>
                    </m:r>
                    <m:d>
                      <m:dPr>
                        <m:ctrlPr>
                          <a:rPr lang="en-US" altLang="zh-CN" sz="20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;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𝛽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i="1">
                            <a:latin typeface="Cambria Math" charset="0"/>
                            <a:cs typeface="Times New Roman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>
                                <a:latin typeface="Cambria Math" charset="0"/>
                                <a:cs typeface="Times New Roman" charset="0"/>
                              </a:rPr>
                            </m:ctrlPr>
                          </m:eqArr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charset="0"/>
                                        <a:cs typeface="Times New Roman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𝛽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      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&gt;1</m:t>
                            </m:r>
                          </m: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0                  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  <m: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zh-CN" altLang="en-US" sz="2000" dirty="0">
                    <a:latin typeface="Times New Roman" charset="0"/>
                    <a:cs typeface="Times New Roman" charset="0"/>
                  </a:rPr>
                  <a:t>其中未知参数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𝛽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&gt;1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，</a:t>
                </a:r>
                <a:r>
                  <a:rPr lang="en-US" altLang="zh-CN" sz="2000" dirty="0"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  <a:cs typeface="Times New Roman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为来自总体</a:t>
                </a:r>
                <a:r>
                  <a:rPr lang="en-US" altLang="zh-CN" sz="2000" i="1" dirty="0">
                    <a:latin typeface="Cambria Math" panose="02040503050406030204" pitchFamily="18" charset="0"/>
                    <a:cs typeface="Times New Roman" charset="0"/>
                  </a:rPr>
                  <a:t>X 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简单随机样本，求</a:t>
                </a:r>
                <a:endParaRPr lang="en-US" altLang="zh-CN" sz="2000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pPr algn="just"/>
                <a:r>
                  <a:rPr lang="en-US" altLang="zh-CN" sz="2000" dirty="0">
                    <a:latin typeface="Cambria Math" panose="02040503050406030204" pitchFamily="18" charset="0"/>
                    <a:cs typeface="Times New Roman" charset="0"/>
                  </a:rPr>
                  <a:t>(1)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𝛽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的矩估计；</a:t>
                </a:r>
                <a:r>
                  <a:rPr lang="en-US" altLang="zh-CN" sz="2000" dirty="0">
                    <a:latin typeface="Cambria Math" panose="02040503050406030204" pitchFamily="18" charset="0"/>
                    <a:cs typeface="Times New Roman" charset="0"/>
                  </a:rPr>
                  <a:t>(2)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𝛽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的极大似然估计</a:t>
                </a:r>
                <a:r>
                  <a:rPr lang="en-US" altLang="zh-CN" sz="2000" dirty="0">
                    <a:latin typeface="Cambria Math" panose="02040503050406030204" pitchFamily="18" charset="0"/>
                    <a:cs typeface="Times New Roman" charset="0"/>
                  </a:rPr>
                  <a:t>.</a:t>
                </a:r>
                <a:endParaRPr lang="zh-CN" alt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5" y="638690"/>
                <a:ext cx="8325925" cy="1815049"/>
              </a:xfrm>
              <a:prstGeom prst="rect">
                <a:avLst/>
              </a:prstGeom>
              <a:blipFill>
                <a:blip r:embed="rId2"/>
                <a:stretch>
                  <a:fillRect l="-732" t="-2685" b="-5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21551" y="2483895"/>
                <a:ext cx="7920880" cy="3894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</a:t>
                </a: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method of moment </a:t>
                </a: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firstly compute the first population moment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𝐸</m:t>
                    </m:r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i="1">
                        <a:latin typeface="Cambria Math"/>
                      </a:rPr>
                      <m:t>𝑋</m:t>
                    </m:r>
                    <m:r>
                      <a:rPr lang="en-US" altLang="zh-CN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Observe that the 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pdf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𝑋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/>
                          </a:rPr>
                          <m:t>;</m:t>
                        </m:r>
                        <m:r>
                          <a:rPr lang="en-US" altLang="zh-CN" sz="2400" i="1">
                            <a:latin typeface="Cambria Math"/>
                          </a:rPr>
                          <m:t>𝛽</m:t>
                        </m:r>
                      </m:e>
                    </m:d>
                    <m:r>
                      <a:rPr lang="en-US" altLang="zh-CN" sz="2400" i="1">
                        <a:latin typeface="Cambria Math"/>
                      </a:rPr>
                      <m:t>=</m:t>
                    </m:r>
                    <m:r>
                      <a:rPr lang="en-US" altLang="zh-CN" sz="2400" i="1">
                        <a:latin typeface="Cambria Math"/>
                      </a:rPr>
                      <m:t>𝐹</m:t>
                    </m:r>
                    <m:r>
                      <a:rPr lang="en-US" altLang="zh-CN" sz="2400" i="1">
                        <a:latin typeface="Cambria Math"/>
                      </a:rPr>
                      <m:t>′</m:t>
                    </m:r>
                    <m:d>
                      <m:d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/>
                          </a:rPr>
                          <m:t>;</m:t>
                        </m:r>
                        <m:r>
                          <a:rPr lang="en-US" altLang="zh-CN" sz="2400" i="1">
                            <a:latin typeface="Cambria Math"/>
                          </a:rPr>
                          <m:t>𝛽</m:t>
                        </m:r>
                      </m:e>
                    </m:d>
                    <m:r>
                      <a:rPr lang="en-US" altLang="zh-CN" sz="2400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latin typeface="Cambria Math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𝛽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𝛽</m:t>
                                    </m:r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 i="1">
                                <a:latin typeface="Cambria Math"/>
                              </a:rPr>
                              <m:t>,  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&gt;1</m:t>
                            </m:r>
                          </m:e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  0,     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≤1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thus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altLang="zh-CN" sz="240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/>
                              </a:rPr>
                              <m:t>𝛽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4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𝛽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altLang="zh-CN" sz="2400" i="1">
                        <a:latin typeface="Cambria Math"/>
                      </a:rPr>
                      <m:t>𝑑𝑥</m:t>
                    </m:r>
                    <m:r>
                      <a:rPr lang="en-US" altLang="zh-CN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/>
                          </a:rPr>
                          <m:t>𝛽</m:t>
                        </m:r>
                      </m:num>
                      <m:den>
                        <m:r>
                          <a:rPr lang="en-US" altLang="zh-CN" sz="2400" i="1">
                            <a:latin typeface="Cambria Math"/>
                          </a:rPr>
                          <m:t>𝛽</m:t>
                        </m:r>
                        <m:r>
                          <a:rPr lang="en-US" altLang="zh-CN" sz="2400" i="1">
                            <a:latin typeface="Cambria Math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Equating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</a:rPr>
                      <m:t>𝐸</m:t>
                    </m:r>
                    <m:r>
                      <a:rPr lang="en-US" altLang="zh-CN" sz="2400" i="1" dirty="0">
                        <a:latin typeface="Cambria Math"/>
                      </a:rPr>
                      <m:t>(</m:t>
                    </m:r>
                    <m:r>
                      <a:rPr lang="en-US" altLang="zh-CN" sz="2400" i="1" dirty="0">
                        <a:latin typeface="Cambria Math"/>
                      </a:rPr>
                      <m:t>𝑋</m:t>
                    </m:r>
                    <m:r>
                      <a:rPr lang="en-US" altLang="zh-CN" sz="2400" i="1" dirty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𝑋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𝑋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51" y="2483895"/>
                <a:ext cx="7920880" cy="3894912"/>
              </a:xfrm>
              <a:prstGeom prst="rect">
                <a:avLst/>
              </a:prstGeom>
              <a:blipFill>
                <a:blip r:embed="rId3"/>
                <a:stretch>
                  <a:fillRect l="-1232" t="-1252" b="-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62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568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8990" y="593685"/>
            <a:ext cx="47433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method of maximum likelihood.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11560" y="1043735"/>
                <a:ext cx="7920880" cy="4127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2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pdf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𝑋</m:t>
                    </m:r>
                  </m:oMath>
                </a14:m>
                <a:r>
                  <a:rPr lang="zh-CN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/>
                          </a:rPr>
                          <m:t>𝑥</m:t>
                        </m:r>
                        <m:r>
                          <a:rPr lang="en-US" altLang="zh-CN" sz="2200" i="1">
                            <a:latin typeface="Cambria Math"/>
                          </a:rPr>
                          <m:t>;</m:t>
                        </m:r>
                        <m:r>
                          <a:rPr lang="en-US" altLang="zh-CN" sz="2200" i="1">
                            <a:latin typeface="Cambria Math"/>
                          </a:rPr>
                          <m:t>𝛽</m:t>
                        </m:r>
                      </m:e>
                    </m:d>
                    <m:r>
                      <a:rPr lang="en-US" altLang="zh-CN" sz="2200" i="1">
                        <a:latin typeface="Cambria Math"/>
                      </a:rPr>
                      <m:t>=</m:t>
                    </m:r>
                    <m:r>
                      <a:rPr lang="en-US" altLang="zh-CN" sz="2200" i="1">
                        <a:latin typeface="Cambria Math"/>
                      </a:rPr>
                      <m:t>𝐹</m:t>
                    </m:r>
                    <m:r>
                      <a:rPr lang="en-US" altLang="zh-CN" sz="2200" i="1">
                        <a:latin typeface="Cambria Math"/>
                      </a:rPr>
                      <m:t>′</m:t>
                    </m:r>
                    <m:d>
                      <m:d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/>
                          </a:rPr>
                          <m:t>𝑥</m:t>
                        </m:r>
                        <m:r>
                          <a:rPr lang="en-US" altLang="zh-CN" sz="2200" i="1">
                            <a:latin typeface="Cambria Math"/>
                          </a:rPr>
                          <m:t>;</m:t>
                        </m:r>
                        <m:r>
                          <a:rPr lang="en-US" altLang="zh-CN" sz="2200" i="1">
                            <a:latin typeface="Cambria Math"/>
                          </a:rPr>
                          <m:t>𝛽</m:t>
                        </m:r>
                      </m:e>
                    </m:d>
                    <m:r>
                      <a:rPr lang="en-US" altLang="zh-CN" sz="2200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sz="22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𝛽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2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200" i="1">
                                        <a:latin typeface="Cambria Math"/>
                                      </a:rPr>
                                      <m:t>𝛽</m:t>
                                    </m:r>
                                    <m:r>
                                      <a:rPr lang="en-US" altLang="zh-CN" sz="2200" i="1">
                                        <a:latin typeface="Cambria Math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200" i="1">
                                <a:latin typeface="Cambria Math"/>
                              </a:rPr>
                              <m:t>,  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&gt;1</m:t>
                            </m:r>
                          </m:e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  0,     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≤1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thus the likelihood function is  </a:t>
                </a:r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/>
                          </a:rPr>
                          <m:t>;</m:t>
                        </m:r>
                        <m:r>
                          <a:rPr lang="en-US" altLang="zh-CN" sz="2200" i="1">
                            <a:latin typeface="Cambria Math"/>
                          </a:rPr>
                          <m:t>𝛽</m:t>
                        </m:r>
                      </m:e>
                    </m:d>
                    <m:r>
                      <a:rPr lang="en-US" altLang="zh-CN" sz="2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/>
                              </a:rPr>
                              <m:t>𝛽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2200" i="1">
                            <a:latin typeface="Cambria Math"/>
                          </a:rPr>
                          <m:t>…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/>
                              </a:rPr>
                              <m:t>𝛽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</m:den>
                    </m:f>
                    <m:r>
                      <a:rPr lang="en-US" altLang="zh-CN" sz="2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200" i="1">
                                <a:latin typeface="Cambria Math" charset="0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2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200" i="1">
                                    <a:latin typeface="Cambria Math"/>
                                    <a:ea typeface="Cambria Math"/>
                                  </a:rPr>
                                  <m:t>⋯</m:t>
                                </m:r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/>
                                        <a:ea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200" i="1">
                                <a:latin typeface="Cambria Math"/>
                                <a:ea typeface="Cambria Math"/>
                              </a:rPr>
                              <m:t>𝛽</m:t>
                            </m:r>
                            <m:r>
                              <a:rPr lang="en-US" altLang="zh-CN" sz="2200" i="1">
                                <a:latin typeface="Cambria Math"/>
                                <a:ea typeface="Cambria Math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altLang="zh-CN" sz="2200" i="1">
                        <a:latin typeface="Cambria Math"/>
                      </a:rPr>
                      <m:t>, (</m:t>
                    </m:r>
                    <m:sSub>
                      <m:sSubPr>
                        <m:ctrlPr>
                          <a:rPr lang="en-US" altLang="zh-CN" sz="2200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  <a:ea typeface="Cambria Math"/>
                      </a:rPr>
                      <m:t>≥1</m:t>
                    </m:r>
                    <m:r>
                      <a:rPr lang="en-US" altLang="zh-CN" sz="22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natural logarithm of the likelihood function is</a:t>
                </a:r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200">
                              <a:latin typeface="Cambria Math"/>
                            </a:rPr>
                            <m:t>ln</m:t>
                          </m:r>
                        </m:fName>
                        <m:e>
                          <m:r>
                            <a:rPr lang="en-US" altLang="zh-CN" sz="22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/>
                                </a:rPr>
                                <m:t>,…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/>
                                </a:rPr>
                                <m:t>;</m:t>
                              </m:r>
                              <m:r>
                                <a:rPr lang="en-US" altLang="zh-CN" sz="2200" i="1">
                                  <a:latin typeface="Cambria Math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  <m:r>
                        <a:rPr lang="en-US" altLang="zh-CN" sz="2200" i="1">
                          <a:latin typeface="Cambria Math"/>
                        </a:rPr>
                        <m:t>=</m:t>
                      </m:r>
                      <m:r>
                        <a:rPr lang="en-US" altLang="zh-CN" sz="2200" i="1">
                          <a:latin typeface="Cambria Math"/>
                        </a:rPr>
                        <m:t>𝑛</m:t>
                      </m:r>
                      <m:func>
                        <m:func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200">
                              <a:latin typeface="Cambria Math"/>
                            </a:rPr>
                            <m:t>ln</m:t>
                          </m:r>
                        </m:fName>
                        <m:e>
                          <m:r>
                            <a:rPr lang="en-US" altLang="zh-CN" sz="2200" i="1">
                              <a:latin typeface="Cambria Math"/>
                            </a:rPr>
                            <m:t>𝛽</m:t>
                          </m:r>
                        </m:e>
                      </m:func>
                      <m:r>
                        <a:rPr lang="en-US" altLang="zh-CN" sz="2200" i="1">
                          <a:latin typeface="Cambria Math"/>
                        </a:rPr>
                        <m:t>−</m:t>
                      </m:r>
                      <m:r>
                        <m:rPr>
                          <m:lit/>
                        </m:rPr>
                        <a:rPr lang="en-US" altLang="zh-CN" sz="2200" i="1">
                          <a:latin typeface="Cambria Math"/>
                        </a:rPr>
                        <m:t> </m:t>
                      </m:r>
                      <m:r>
                        <a:rPr lang="en-US" altLang="zh-CN" sz="2200" i="1">
                          <a:latin typeface="Cambria Math"/>
                        </a:rPr>
                        <m:t>(</m:t>
                      </m:r>
                      <m:r>
                        <a:rPr lang="en-US" altLang="zh-CN" sz="2200" i="1">
                          <a:latin typeface="Cambria Math"/>
                        </a:rPr>
                        <m:t>𝛽</m:t>
                      </m:r>
                      <m:r>
                        <a:rPr lang="en-US" altLang="zh-CN" sz="2200" i="1">
                          <a:latin typeface="Cambria Math"/>
                        </a:rPr>
                        <m:t>+1)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Equating (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en-US" altLang="zh-CN" sz="2200" i="1">
                            <a:latin typeface="Cambria Math"/>
                          </a:rPr>
                          <m:t>𝑑</m:t>
                        </m:r>
                        <m:r>
                          <a:rPr lang="en-US" altLang="zh-CN" sz="2200" i="1">
                            <a:latin typeface="Cambria Math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)[</a:t>
                </a:r>
                <a:r>
                  <a:rPr lang="en-US" altLang="zh-CN" sz="2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(likelihood)] to zero results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altLang="zh-CN" sz="2200" i="1">
                            <a:latin typeface="Cambria Math"/>
                          </a:rPr>
                          <m:t>𝛽</m:t>
                        </m:r>
                      </m:den>
                    </m:f>
                    <m:r>
                      <a:rPr lang="en-US" altLang="zh-CN" sz="2200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  <m:r>
                      <a:rPr lang="en-US" altLang="zh-CN" sz="2200" i="1">
                        <a:latin typeface="Cambria Math"/>
                      </a:rPr>
                      <m:t>=0</m:t>
                    </m:r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43735"/>
                <a:ext cx="7920880" cy="4127155"/>
              </a:xfrm>
              <a:prstGeom prst="rect">
                <a:avLst/>
              </a:prstGeom>
              <a:blipFill rotWithShape="0">
                <a:blip r:embed="rId2"/>
                <a:stretch>
                  <a:fillRect l="-1000" t="-1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66555" y="5184195"/>
                <a:ext cx="8055895" cy="805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thus the </a:t>
                </a:r>
                <a:r>
                  <a:rPr lang="en-US" altLang="zh-CN" sz="2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mle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m:rPr>
                                <m:lit/>
                              </m:rPr>
                              <a:rPr lang="en-US" altLang="zh-CN" sz="22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=</m:t>
                    </m:r>
                    <m:r>
                      <a:rPr lang="en-US" altLang="zh-CN" sz="2200" i="1">
                        <a:latin typeface="Cambria Math"/>
                      </a:rPr>
                      <m:t>𝑛</m:t>
                    </m:r>
                    <m:r>
                      <a:rPr lang="en-US" altLang="zh-CN" sz="2200" i="1">
                        <a:latin typeface="Cambria Math"/>
                      </a:rPr>
                      <m:t>/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maximum likelihood estimator of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/>
                      </a:rPr>
                      <m:t>𝛽</m:t>
                    </m:r>
                  </m:oMath>
                </a14:m>
                <a:r>
                  <a:rPr lang="zh-CN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m:rPr>
                                <m:lit/>
                              </m:rPr>
                              <a:rPr lang="en-US" altLang="zh-CN" sz="22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 sz="2200" i="1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=</m:t>
                    </m:r>
                    <m:r>
                      <a:rPr lang="en-US" altLang="zh-CN" sz="2200" i="1">
                        <a:latin typeface="Cambria Math"/>
                      </a:rPr>
                      <m:t>𝑛</m:t>
                    </m:r>
                    <m:r>
                      <a:rPr lang="en-US" altLang="zh-CN" sz="2200" i="1">
                        <a:latin typeface="Cambria Math"/>
                      </a:rPr>
                      <m:t>/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altLang="zh-CN" sz="2200" dirty="0">
                    <a:latin typeface="+mj-lt"/>
                  </a:rPr>
                  <a:t>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55" y="5184195"/>
                <a:ext cx="8055895" cy="805990"/>
              </a:xfrm>
              <a:prstGeom prst="rect">
                <a:avLst/>
              </a:prstGeom>
              <a:blipFill rotWithShape="0">
                <a:blip r:embed="rId3"/>
                <a:stretch>
                  <a:fillRect l="-984" t="-64662" b="-100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63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53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09037" y="998730"/>
                <a:ext cx="8325925" cy="146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000" b="1" dirty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Example: 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设总体</a:t>
                </a:r>
                <a:r>
                  <a:rPr lang="en-US" altLang="zh-CN" sz="2000" i="1" dirty="0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服从的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[0,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]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的</m:t>
                    </m:r>
                  </m:oMath>
                </a14:m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均匀分布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  <a:cs typeface="Times New Roman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为来自总体</a:t>
                </a:r>
                <a:r>
                  <a:rPr lang="en-US" altLang="zh-CN" sz="2000" i="1" dirty="0">
                    <a:latin typeface="Cambria Math" panose="02040503050406030204" pitchFamily="18" charset="0"/>
                    <a:cs typeface="Times New Roman" charset="0"/>
                  </a:rPr>
                  <a:t>X 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简单随机样本，求</a:t>
                </a:r>
                <a:endParaRPr lang="en-US" altLang="zh-CN" sz="2000" dirty="0">
                  <a:latin typeface="Cambria Math" panose="02040503050406030204" pitchFamily="18" charset="0"/>
                  <a:cs typeface="Times New Roman" charset="0"/>
                </a:endParaRPr>
              </a:p>
              <a:p>
                <a:r>
                  <a:rPr lang="en-US" altLang="zh-CN" sz="2000" dirty="0">
                    <a:latin typeface="Cambria Math" panose="02040503050406030204" pitchFamily="18" charset="0"/>
                    <a:cs typeface="Times New Roman" charset="0"/>
                  </a:rPr>
                  <a:t>(1)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的矩估计量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000" i="1" smtClean="0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  <a:cs typeface="Times New Roman" charset="0"/>
                  </a:rPr>
                  <a:t>;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cs typeface="Times New Roman" charset="0"/>
                  </a:rPr>
                  <a:t>(2)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的极大似然估计量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0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+mj-lt"/>
                  </a:rPr>
                  <a:t>; (3) </a:t>
                </a:r>
                <a:r>
                  <a:rPr lang="zh-CN" altLang="en-US" sz="2000" dirty="0">
                    <a:latin typeface="+mj-lt"/>
                  </a:rPr>
                  <a:t>证明</a:t>
                </a:r>
                <a:r>
                  <a:rPr lang="en-US" altLang="zh-CN" sz="20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000" i="1"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box>
                      <m:boxPr>
                        <m:ctrlPr>
                          <a:rPr lang="en-US" altLang="zh-CN" sz="2000" b="0" i="1" smtClean="0">
                            <a:latin typeface="Cambria Math" charset="0"/>
                            <a:cs typeface="Times New Roman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sz="2000" b="0" i="1" smtClean="0">
                                <a:latin typeface="Cambria Math" charset="0"/>
                                <a:cs typeface="Times New Roman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𝑛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𝑛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000" i="1">
                                <a:latin typeface="Cambria Math" charset="0"/>
                                <a:cs typeface="Times New Roman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en-US" sz="2000" i="1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</m:e>
                    </m:box>
                    <m:r>
                      <a:rPr lang="zh-CN" altLang="en-US" sz="2000" i="1">
                        <a:latin typeface="Cambria Math" panose="02040503050406030204" pitchFamily="18" charset="0"/>
                        <a:cs typeface="Times New Roman" charset="0"/>
                      </a:rPr>
                      <m:t>和</m:t>
                    </m:r>
                    <m:sSub>
                      <m:sSubPr>
                        <m:ctrlPr>
                          <a:rPr lang="en-US" altLang="zh-CN" sz="20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charset="0"/>
                      </a:rPr>
                      <m:t>=(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charset="0"/>
                      </a:rPr>
                      <m:t>+1)</m:t>
                    </m:r>
                    <m:limLow>
                      <m:limLowPr>
                        <m:ctrlPr>
                          <a:rPr lang="en-US" altLang="zh-CN" sz="2000" i="1">
                            <a:latin typeface="Cambria Math" charset="0"/>
                            <a:cs typeface="Times New Roman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cs typeface="Times New Roman" charset="0"/>
                          </a:rPr>
                          <m:t>min</m:t>
                        </m:r>
                      </m:e>
                      <m:lim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/>
                          </a:rPr>
                          <m:t>𝑛</m:t>
                        </m:r>
                      </m:lim>
                    </m:limLow>
                    <m:sSub>
                      <m:sSubPr>
                        <m:ctrlPr>
                          <a:rPr lang="en-US" altLang="zh-CN" sz="20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j-lt"/>
                  </a:rPr>
                  <a:t>均是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  <a:cs typeface="Times New Roman" charset="0"/>
                  </a:rPr>
                  <a:t>的无偏估计量</a:t>
                </a:r>
                <a:r>
                  <a:rPr lang="en-US" altLang="zh-CN" sz="2000" dirty="0">
                    <a:latin typeface="Cambria Math" panose="02040503050406030204" pitchFamily="18" charset="0"/>
                    <a:cs typeface="Times New Roman" charset="0"/>
                  </a:rPr>
                  <a:t>.</a:t>
                </a:r>
                <a:endParaRPr lang="zh-CN" alt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37" y="998730"/>
                <a:ext cx="8325925" cy="1468094"/>
              </a:xfrm>
              <a:prstGeom prst="rect">
                <a:avLst/>
              </a:prstGeom>
              <a:blipFill>
                <a:blip r:embed="rId2"/>
                <a:stretch>
                  <a:fillRect l="-732" t="-3320" r="-805" b="-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09037" y="2978950"/>
                <a:ext cx="8505945" cy="1737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(1) The method of moment </a:t>
                </a: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 uniform distribution on the interval from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</a:rPr>
                      <m:t>0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altLang="zh-CN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altLang="zh-CN" sz="2400" i="1">
                        <a:latin typeface="Cambria Math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Equating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</a:rPr>
                      <m:t>𝐸</m:t>
                    </m:r>
                    <m:r>
                      <a:rPr lang="en-US" altLang="zh-CN" sz="2400" i="1" dirty="0">
                        <a:latin typeface="Cambria Math"/>
                      </a:rPr>
                      <m:t>(</m:t>
                    </m:r>
                    <m:r>
                      <a:rPr lang="en-US" altLang="zh-CN" sz="2400" i="1" dirty="0">
                        <a:latin typeface="Cambria Math"/>
                      </a:rPr>
                      <m:t>𝑋</m:t>
                    </m:r>
                    <m:r>
                      <a:rPr lang="en-US" altLang="zh-CN" sz="2400" i="1" dirty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=2</m:t>
                    </m:r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altLang="zh-CN" sz="2400" i="1">
                        <a:latin typeface="Cambria Math"/>
                      </a:rPr>
                      <m:t>.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37" y="2978950"/>
                <a:ext cx="8505945" cy="1737335"/>
              </a:xfrm>
              <a:prstGeom prst="rect">
                <a:avLst/>
              </a:prstGeom>
              <a:blipFill>
                <a:blip r:embed="rId3"/>
                <a:stretch>
                  <a:fillRect l="-1075" t="-2807" b="-7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64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479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11560" y="728700"/>
                <a:ext cx="7380820" cy="1914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method of maximum likelihood.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pdf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population is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/>
                          </a:rPr>
                          <m:t>𝜃</m:t>
                        </m:r>
                      </m:den>
                    </m:f>
                    <m:r>
                      <a:rPr lang="en-US" altLang="zh-CN" sz="2000" i="1">
                        <a:latin typeface="Cambria Math"/>
                      </a:rPr>
                      <m:t>, (0</m:t>
                    </m:r>
                    <m:r>
                      <a:rPr lang="en-US" altLang="zh-CN" sz="2000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000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altLang="zh-CN" sz="2000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0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altLang="zh-CN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likelihood function is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/>
                          </a:rPr>
                          <m:t>;</m:t>
                        </m:r>
                        <m:r>
                          <a:rPr lang="en-US" altLang="zh-CN" sz="2000" i="1">
                            <a:latin typeface="Cambria Math"/>
                          </a:rPr>
                          <m:t>𝜃</m:t>
                        </m:r>
                      </m:e>
                    </m:d>
                    <m:r>
                      <a:rPr lang="en-US" altLang="zh-CN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altLang="zh-CN" sz="2000" i="1">
                        <a:latin typeface="Cambria Math"/>
                      </a:rPr>
                      <m:t>, (0</m:t>
                    </m:r>
                    <m:r>
                      <a:rPr lang="en-US" altLang="zh-CN" sz="2000" i="1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US" altLang="zh-CN" sz="2000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0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altLang="zh-CN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Obviously,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sz="2000" i="1">
                        <a:latin typeface="Cambria Math"/>
                      </a:rPr>
                      <m:t>.</m:t>
                    </m:r>
                  </m:oMath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maximum likelihood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estimator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𝜃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sz="2000" i="1">
                        <a:latin typeface="Cambria Math"/>
                      </a:rPr>
                      <m:t>.</m:t>
                    </m:r>
                  </m:oMath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728700"/>
                <a:ext cx="7380820" cy="1914242"/>
              </a:xfrm>
              <a:prstGeom prst="rect">
                <a:avLst/>
              </a:prstGeom>
              <a:blipFill rotWithShape="0">
                <a:blip r:embed="rId2"/>
                <a:stretch>
                  <a:fillRect l="-826" t="-1911" b="-4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11560" y="2753925"/>
                <a:ext cx="7920880" cy="116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(3)Since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zh-CN" sz="2000" i="1">
                        <a:latin typeface="Cambria Math"/>
                      </a:rPr>
                      <m:t>=</m:t>
                    </m:r>
                    <m:r>
                      <a:rPr lang="en-US" altLang="zh-CN" sz="2000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altLang="zh-CN" sz="2000" i="1">
                        <a:latin typeface="Cambria Math"/>
                      </a:rPr>
                      <m:t>𝜃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0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/>
                      </a:rPr>
                      <m:t>=</m:t>
                    </m:r>
                    <m:r>
                      <a:rPr lang="en-US" altLang="zh-CN" sz="2000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/>
                          </a:rPr>
                          <m:t>2</m:t>
                        </m:r>
                        <m:acc>
                          <m:accPr>
                            <m:chr m:val="̅"/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zh-CN" sz="2000" i="1">
                        <a:latin typeface="Cambria Math"/>
                      </a:rPr>
                      <m:t>=2</m:t>
                    </m:r>
                    <m:r>
                      <a:rPr lang="en-US" altLang="zh-CN" sz="2000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zh-CN" sz="2000" i="1">
                        <a:latin typeface="Cambria Math"/>
                      </a:rPr>
                      <m:t>=</m:t>
                    </m:r>
                    <m:r>
                      <a:rPr lang="en-US" altLang="zh-CN" sz="2000" i="1">
                        <a:latin typeface="Cambria Math"/>
                      </a:rPr>
                      <m:t>𝜃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zh-CN" altLang="en-US" sz="2000" i="1"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an unbiased estimator.</a:t>
                </a: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However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zh-CN" altLang="en-US" sz="2000" i="1"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not unbiased.</a:t>
                </a:r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753925"/>
                <a:ext cx="7920880" cy="1168653"/>
              </a:xfrm>
              <a:prstGeom prst="rect">
                <a:avLst/>
              </a:prstGeom>
              <a:blipFill rotWithShape="0">
                <a:blip r:embed="rId3"/>
                <a:stretch>
                  <a:fillRect l="-769" b="-8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56565" y="3949265"/>
                <a:ext cx="7650850" cy="2270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you find the </a:t>
                </a: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pdf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sz="2000" i="1">
                          <a:latin typeface="Cambria Math"/>
                        </a:rPr>
                        <m:t>=</m:t>
                      </m:r>
                      <m:r>
                        <a:rPr lang="en-US" altLang="zh-CN" sz="20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sz="2000" i="1">
                          <a:latin typeface="Cambria Math"/>
                        </a:rPr>
                        <m:t>=</m:t>
                      </m:r>
                      <m:r>
                        <a:rPr lang="en-US" altLang="zh-CN" sz="2000" i="1">
                          <a:latin typeface="Cambria Math"/>
                        </a:rPr>
                        <m:t>𝑃</m:t>
                      </m:r>
                      <m:r>
                        <a:rPr lang="en-US" altLang="zh-CN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altLang="zh-CN" sz="20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altLang="zh-CN" sz="2000" i="1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altLang="zh-CN" sz="20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altLang="zh-CN" sz="2000" i="1">
                          <a:latin typeface="Cambria Math"/>
                          <a:ea typeface="Cambria Math"/>
                        </a:rPr>
                        <m:t>,⋯,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altLang="zh-CN" sz="20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altLang="zh-CN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i="1">
                            <a:latin typeface="Cambria Math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/>
                          </a:rPr>
                          <m:t>𝑛</m:t>
                        </m:r>
                      </m:sup>
                      <m:e>
                        <m:r>
                          <a:rPr lang="en-US" altLang="zh-CN" sz="2000" i="1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𝑋</m:t>
                            </m:r>
                            <m: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i="1">
                            <a:latin typeface="Cambria Math"/>
                          </a:rPr>
                          <m:t>=</m:t>
                        </m:r>
                      </m:e>
                    </m:nary>
                    <m:d>
                      <m:dPr>
                        <m:begChr m:val="{"/>
                        <m:endChr m:val=""/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0,                      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  <m:t>≤0</m:t>
                            </m:r>
                          </m:e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  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box>
                                      <m:boxPr>
                                        <m:ctrlPr>
                                          <a:rPr lang="en-US" altLang="zh-CN" sz="2000" i="1">
                                            <a:latin typeface="Cambria Math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en-US" altLang="zh-CN" sz="2000" i="1">
                                                <a:latin typeface="Cambria Math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num>
                                          <m:den>
                                            <m:r>
                                              <a:rPr lang="zh-CN" altLang="en-US" sz="2000" i="1">
                                                <a:latin typeface="Cambria Math"/>
                                              </a:rPr>
                                              <m:t>𝜃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</m:d>
                              </m:e>
                              <m:sup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altLang="zh-CN" sz="2000" i="1">
                                <a:latin typeface="Cambria Math"/>
                              </a:rPr>
                              <m:t> ,           0&lt;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&lt;</m:t>
                            </m:r>
                            <m:r>
                              <a:rPr lang="zh-CN" altLang="en-US" sz="2000" i="1">
                                <a:latin typeface="Cambria Math"/>
                              </a:rPr>
                              <m:t>𝜃</m:t>
                            </m:r>
                          </m:e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1,                      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  <m:t>≥</m:t>
                            </m:r>
                            <m:r>
                              <a:rPr lang="zh-CN" altLang="en-US" sz="20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eqArr>
                      </m:e>
                    </m:d>
                    <m:r>
                      <a:rPr lang="en-US" altLang="zh-CN" sz="20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65" y="3949265"/>
                <a:ext cx="7650850" cy="2270045"/>
              </a:xfrm>
              <a:prstGeom prst="rect">
                <a:avLst/>
              </a:prstGeom>
              <a:blipFill rotWithShape="0">
                <a:blip r:embed="rId4"/>
                <a:stretch>
                  <a:fillRect l="-876" t="-1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65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631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11560" y="683695"/>
                <a:ext cx="7425825" cy="3827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sz="22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sz="22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sz="22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200" i="1">
                                  <a:latin typeface="Cambria Math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box>
                                        <m:boxPr>
                                          <m:ctrlPr>
                                            <a:rPr lang="en-US" altLang="zh-CN" sz="2200" i="1">
                                              <a:latin typeface="Cambria Math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en-US" altLang="zh-CN" sz="2200" i="1">
                                                  <a:latin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22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22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den>
                                          </m:f>
                                        </m:e>
                                      </m:box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2200" i="1">
                                  <a:latin typeface="Cambria Math"/>
                                </a:rPr>
                                <m:t>,0&lt;</m:t>
                              </m:r>
                              <m:r>
                                <a:rPr lang="en-US" altLang="zh-CN" sz="22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2200" i="1">
                                  <a:latin typeface="Cambria Math"/>
                                </a:rPr>
                                <m:t>&lt;</m:t>
                              </m:r>
                              <m:r>
                                <a:rPr lang="zh-CN" altLang="en-US" sz="2200" i="1">
                                  <a:latin typeface="Cambria Math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altLang="zh-CN" sz="2200" i="1">
                                  <a:latin typeface="Cambria Math"/>
                                </a:rPr>
                                <m:t>0,  </m:t>
                              </m:r>
                              <m:r>
                                <a:rPr lang="en-US" altLang="zh-CN" sz="2200" i="1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200" dirty="0">
                  <a:latin typeface="+mj-lt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thus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0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sz="2000" i="1">
                            <a:latin typeface="Cambria Math"/>
                          </a:rPr>
                          <m:t>𝜃</m:t>
                        </m:r>
                      </m:sup>
                      <m:e>
                        <m:r>
                          <a:rPr lang="en-US" altLang="zh-CN" sz="2000" i="1">
                            <a:latin typeface="Cambria Math"/>
                          </a:rPr>
                          <m:t>𝑥𝑛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0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box>
                                  <m:boxPr>
                                    <m:ctrlPr>
                                      <a:rPr lang="en-US" altLang="zh-CN" sz="2000" i="1">
                                        <a:latin typeface="Cambria Math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altLang="zh-CN" sz="2000" i="1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𝜃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e>
                          <m:sup>
                            <m:r>
                              <a:rPr lang="en-US" altLang="zh-CN" sz="200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/>
                          </a:rPr>
                          <m:t>𝑑𝑥</m:t>
                        </m:r>
                      </m:e>
                    </m:nary>
                    <m:r>
                      <a:rPr lang="en-US" altLang="zh-CN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altLang="zh-CN" sz="2000" i="1">
                            <a:latin typeface="Cambria Math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/>
                          </a:rPr>
                          <m:t>+1</m:t>
                        </m:r>
                      </m:den>
                    </m:f>
                    <m:r>
                      <a:rPr lang="en-US" altLang="zh-CN" sz="2000" i="1">
                        <a:latin typeface="Cambria Math"/>
                      </a:rPr>
                      <m:t>𝜃</m:t>
                    </m:r>
                  </m:oMath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zh-CN" altLang="en-US" sz="2000" i="1"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not unbiased, however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/>
                      </a:rPr>
                      <m:t>=</m:t>
                    </m:r>
                    <m:r>
                      <a:rPr lang="en-US" altLang="zh-CN" sz="2000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+1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/>
                              </a:rPr>
                              <m:t>𝑛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0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/>
                          </a:rPr>
                          <m:t>+1</m:t>
                        </m:r>
                      </m:num>
                      <m:den>
                        <m:r>
                          <a:rPr lang="en-US" altLang="zh-CN" sz="2000" i="1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US" altLang="zh-CN" sz="2000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0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/>
                      </a:rPr>
                      <m:t>=</m:t>
                    </m:r>
                    <m:r>
                      <a:rPr lang="en-US" altLang="zh-CN" sz="2000" i="1">
                        <a:latin typeface="Cambria Math"/>
                      </a:rPr>
                      <m:t>𝜃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which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unbiased estimator. </a:t>
                </a:r>
              </a:p>
              <a:p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  </a:t>
                </a:r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sz="2200" dirty="0"/>
              </a:p>
              <a:p>
                <a:endParaRPr lang="zh-CN" altLang="en-US" sz="2200" dirty="0"/>
              </a:p>
              <a:p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83695"/>
                <a:ext cx="7425825" cy="3827843"/>
              </a:xfrm>
              <a:prstGeom prst="rect">
                <a:avLst/>
              </a:prstGeom>
              <a:blipFill>
                <a:blip r:embed="rId2"/>
                <a:stretch>
                  <a:fillRect l="-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66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135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11560" y="1571305"/>
            <a:ext cx="8190910" cy="3170099"/>
            <a:chOff x="611560" y="1031245"/>
            <a:chExt cx="8190910" cy="31700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611560" y="1031245"/>
                  <a:ext cx="8190910" cy="31700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altLang="zh-CN" sz="2000" b="1" dirty="0">
                      <a:solidFill>
                        <a:srgbClr val="00B0F0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Example 3: </a:t>
                  </a:r>
                  <a:r>
                    <a:rPr lang="en-US" altLang="zh-CN" sz="2000" dirty="0">
                      <a:latin typeface="Times New Roman" charset="0"/>
                      <a:ea typeface="Times New Roman" charset="0"/>
                      <a:cs typeface="Times New Roman" charset="0"/>
                    </a:rPr>
                    <a:t>The article “Is a Normal Distribution the Most Appropriate Statistical Distribution for Volumetric Properties in </a:t>
                  </a:r>
                  <a:r>
                    <a:rPr lang="en-US" altLang="zh-CN" sz="2000" dirty="0" smtClean="0">
                      <a:latin typeface="Times New Roman" charset="0"/>
                      <a:ea typeface="Times New Roman" charset="0"/>
                      <a:cs typeface="Times New Roman" charset="0"/>
                    </a:rPr>
                    <a:t>Asphalt</a:t>
                  </a:r>
                  <a:r>
                    <a:rPr lang="zh-CN" altLang="en-US" sz="2000" dirty="0" smtClean="0">
                      <a:latin typeface="Times New Roman" charset="0"/>
                      <a:ea typeface="Times New Roman" charset="0"/>
                      <a:cs typeface="Times New Roman" charset="0"/>
                    </a:rPr>
                    <a:t> </a:t>
                  </a:r>
                  <a:r>
                    <a:rPr lang="en-US" altLang="zh-CN" sz="2000" dirty="0" smtClean="0">
                      <a:latin typeface="Times New Roman" charset="0"/>
                      <a:ea typeface="Times New Roman" charset="0"/>
                      <a:cs typeface="Times New Roman" charset="0"/>
                    </a:rPr>
                    <a:t>(</a:t>
                  </a:r>
                  <a:r>
                    <a:rPr lang="zh-CN" altLang="en-US" sz="2000" dirty="0" smtClean="0">
                      <a:latin typeface="Times New Roman" charset="0"/>
                      <a:ea typeface="Times New Roman" charset="0"/>
                      <a:cs typeface="Times New Roman" charset="0"/>
                    </a:rPr>
                    <a:t>沥青</a:t>
                  </a:r>
                  <a:r>
                    <a:rPr lang="en-US" altLang="zh-CN" sz="2000" dirty="0" smtClean="0">
                      <a:latin typeface="Times New Roman" charset="0"/>
                      <a:ea typeface="Times New Roman" charset="0"/>
                      <a:cs typeface="Times New Roman" charset="0"/>
                    </a:rPr>
                    <a:t>) </a:t>
                  </a:r>
                  <a:r>
                    <a:rPr lang="en-US" altLang="zh-CN" sz="2000" dirty="0">
                      <a:latin typeface="Times New Roman" charset="0"/>
                      <a:ea typeface="Times New Roman" charset="0"/>
                      <a:cs typeface="Times New Roman" charset="0"/>
                    </a:rPr>
                    <a:t>Mixtures?”, reported the following observations on </a:t>
                  </a:r>
                  <a14:m>
                    <m:oMath xmlns:m="http://schemas.openxmlformats.org/officeDocument/2006/math"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𝑋</m:t>
                      </m:r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𝑣𝑜𝑖𝑑𝑠</m:t>
                      </m:r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  </m:t>
                      </m:r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𝑓𝑖𝑙𝑙𝑒𝑑</m:t>
                      </m:r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 </m:t>
                      </m:r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𝑤𝑖𝑡h</m:t>
                      </m:r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 </m:t>
                      </m:r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𝑎𝑠𝑝h𝑎𝑙𝑡</m:t>
                      </m:r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 (%)</m:t>
                      </m:r>
                    </m:oMath>
                  </a14:m>
                  <a:r>
                    <a:rPr lang="zh-CN" altLang="en-US" sz="2000" dirty="0">
                      <a:latin typeface="Times New Roman" charset="0"/>
                      <a:ea typeface="Times New Roman" charset="0"/>
                      <a:cs typeface="Times New Roman" charset="0"/>
                    </a:rPr>
                    <a:t> </a:t>
                  </a:r>
                  <a:r>
                    <a:rPr lang="en-US" altLang="zh-CN" sz="2000" dirty="0">
                      <a:latin typeface="Times New Roman" charset="0"/>
                      <a:ea typeface="Times New Roman" charset="0"/>
                      <a:cs typeface="Times New Roman" charset="0"/>
                    </a:rPr>
                    <a:t> for 52 specimens of a certain type of hot-mix asphalt:</a:t>
                  </a:r>
                </a:p>
                <a:p>
                  <a:pPr algn="just"/>
                  <a:endPara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  <a:p>
                  <a:pPr algn="just"/>
                  <a:endPara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  <a:p>
                  <a:pPr algn="just"/>
                  <a:endPara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  <a:p>
                  <a:pPr algn="just"/>
                  <a:endPara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  <a:p>
                  <a:pPr algn="just"/>
                  <a:endPara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  <a:p>
                  <a:pPr algn="just"/>
                  <a:r>
                    <a:rPr lang="en-US" altLang="zh-CN" sz="2000" dirty="0">
                      <a:latin typeface="Times New Roman" charset="0"/>
                      <a:ea typeface="Times New Roman" charset="0"/>
                      <a:cs typeface="Times New Roman" charset="0"/>
                    </a:rPr>
                    <a:t>Let’s estimate the variance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dirty="0">
                              <a:latin typeface="Cambria Math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altLang="zh-CN" sz="2000" dirty="0">
                      <a:latin typeface="Times New Roman" charset="0"/>
                      <a:ea typeface="Times New Roman" charset="0"/>
                      <a:cs typeface="Times New Roman" charset="0"/>
                    </a:rPr>
                    <a:t> of the population distribution. </a:t>
                  </a:r>
                  <a:endParaRPr lang="zh-CN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1031245"/>
                  <a:ext cx="8190910" cy="31700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744" t="-1154" r="-1563" b="-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600B1A5E-FF9B-42FE-9143-CDBA3405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1670" y="2348880"/>
              <a:ext cx="6210690" cy="146866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2308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746575" y="503675"/>
                <a:ext cx="7155795" cy="2801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0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A natural estimator is the sample variance: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latin typeface="Cambria Math" charset="0"/>
                              <a:cs typeface="Times New Roman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charset="0"/>
                              <a:cs typeface="Times New Roman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0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i="1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Thus the point estimate of the population variance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latin typeface="Cambria Math" charset="0"/>
                              <a:cs typeface="Times New Roman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charset="0"/>
                              <a:cs typeface="Times New Roman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000" i="1">
                                  <a:latin typeface="Cambria Math" charset="0"/>
                                  <a:cs typeface="Times New Roman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i="1">
                                          <a:latin typeface="Cambria Math" charset="0"/>
                                          <a:cs typeface="Times New Roman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52−1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charset="0"/>
                        </a:rPr>
                        <m:t>41.126</m:t>
                      </m:r>
                    </m:oMath>
                  </m:oMathPara>
                </a14:m>
                <a:endPara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[the computational formula for the numerator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gives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charset="0"/>
                          </a:rPr>
                          <m:t>𝑥𝑥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000" i="1">
                            <a:latin typeface="Cambria Math" charset="0"/>
                            <a:cs typeface="Times New Roman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  <a:cs typeface="Times New Roman" charset="0"/>
                      </a:rPr>
                      <m:t>−</m:t>
                    </m:r>
                    <m:f>
                      <m:fPr>
                        <m:ctrlPr>
                          <a:rPr lang="en-US" altLang="zh-CN" sz="2000" i="1">
                            <a:latin typeface="Cambria Math" charset="0"/>
                            <a:cs typeface="Times New Roman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i="1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000" i="1"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altLang="zh-CN" sz="2000" i="1">
                                        <a:latin typeface="Cambria Math" charset="0"/>
                                        <a:cs typeface="Times New Roman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charset="0"/>
                                            <a:cs typeface="Times New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rPr>
                      <m:t>285,929.5964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−</m:t>
                    </m:r>
                    <m:f>
                      <m:fPr>
                        <m:ctrlPr>
                          <a:rPr lang="en-US" altLang="zh-CN" sz="20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i="1" dirty="0">
                                <a:latin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000" dirty="0">
                                <a:latin typeface="Times New Roman" panose="02020603050405020304" pitchFamily="18" charset="0"/>
                                <a:ea typeface="Times New Roman" charset="0"/>
                                <a:cs typeface="Times New Roman" panose="02020603050405020304" pitchFamily="18" charset="0"/>
                              </a:rPr>
                              <m:t>(3841.78)</m:t>
                            </m:r>
                          </m:e>
                          <m:sup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charset="0"/>
                          </a:rPr>
                          <m:t>52</m:t>
                        </m:r>
                      </m:den>
                    </m:f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charset="0"/>
                      </a:rPr>
                      <m:t>=2097.4124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].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5" y="503675"/>
                <a:ext cx="7155795" cy="2801536"/>
              </a:xfrm>
              <a:prstGeom prst="rect">
                <a:avLst/>
              </a:prstGeom>
              <a:blipFill rotWithShape="0">
                <a:blip r:embed="rId2"/>
                <a:stretch>
                  <a:fillRect l="-852" t="-1307" r="-1789" b="-6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46575" y="3699030"/>
                <a:ext cx="6795755" cy="17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0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An alternative estimator results from using the divisor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rather than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Times New Roman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cs typeface="Times New Roman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cs typeface="Times New Roman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den>
                    </m:f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,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 estimate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2097.4124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52</m:t>
                        </m:r>
                      </m:den>
                    </m:f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=40.335</m:t>
                    </m:r>
                  </m:oMath>
                </a14:m>
                <a:endPara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endParaRPr>
              </a:p>
              <a:p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5" y="3699030"/>
                <a:ext cx="6795755" cy="1766574"/>
              </a:xfrm>
              <a:prstGeom prst="rect">
                <a:avLst/>
              </a:prstGeom>
              <a:blipFill rotWithShape="0">
                <a:blip r:embed="rId3"/>
                <a:stretch>
                  <a:fillRect l="-897" t="-2069" r="-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836585" y="5563398"/>
            <a:ext cx="466970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Question: Which estimator is better?</a:t>
            </a:r>
            <a:endParaRPr lang="zh-CN" altLang="en-US" sz="22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253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11560" y="1403775"/>
                <a:ext cx="7830870" cy="3478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b="1" dirty="0">
                    <a:latin typeface="Times New Roman" charset="0"/>
                    <a:ea typeface="Times New Roman" charset="0"/>
                    <a:cs typeface="Times New Roman" charset="0"/>
                  </a:rPr>
                  <a:t>Remark:</a:t>
                </a:r>
                <a:r>
                  <a:rPr lang="zh-CN" altLang="en-US" sz="2400" b="1" dirty="0">
                    <a:latin typeface="Times New Roman" charset="0"/>
                    <a:ea typeface="Times New Roman" charset="0"/>
                    <a:cs typeface="Times New Roman" charset="0"/>
                  </a:rPr>
                  <a:t>    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In the best of all possible worlds, we could find an 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𝜃</m:t>
                        </m:r>
                      </m:e>
                    </m:acc>
                    <m:r>
                      <a:rPr lang="en-US" altLang="zh-CN" sz="24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altLang="zh-CN" sz="24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always. However,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is a function of the sample </a:t>
                </a:r>
                <a:r>
                  <a:rPr lang="en-US" altLang="zh-CN" sz="2400" i="1" dirty="0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lang="en-US" altLang="zh-CN" sz="2400" i="1" baseline="-25000" dirty="0">
                    <a:latin typeface="Times New Roman" charset="0"/>
                    <a:ea typeface="Times New Roman" charset="0"/>
                    <a:cs typeface="Times New Roman" charset="0"/>
                  </a:rPr>
                  <a:t>i</a:t>
                </a:r>
                <a:r>
                  <a:rPr lang="en-US" altLang="zh-CN" sz="2400" i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’s, so it is a random variable. For some samples,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will yield a value larger than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, whereas for other samples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 will underestimate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. If we write 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𝜃</m:t>
                        </m:r>
                      </m:e>
                    </m:acc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+error of estimation </a:t>
                </a:r>
              </a:p>
              <a:p>
                <a:pPr algn="just"/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then an accurate estimator would be one resulting in small estimation errors, so that estimated values will be near the true value. 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03775"/>
                <a:ext cx="7830870" cy="3478132"/>
              </a:xfrm>
              <a:prstGeom prst="rect">
                <a:avLst/>
              </a:prstGeom>
              <a:blipFill rotWithShape="0">
                <a:blip r:embed="rId2"/>
                <a:stretch>
                  <a:fillRect l="-1167" t="-1401" r="-1167" b="-2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308B0-52A9-437D-9700-D7B37876F5B1}" type="slidenum">
              <a:rPr lang="zh-CN" altLang="en-US" smtClean="0"/>
              <a:pPr>
                <a:defRPr/>
              </a:pPr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020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wrap="square" rtlCol="0" anchor="ctr">
        <a:spAutoFit/>
      </a:bodyPr>
      <a:lstStyle>
        <a:defPPr algn="ctr">
          <a:defRPr sz="2800" dirty="0"/>
        </a:defPPr>
      </a:lstStyle>
    </a:spDef>
    <a:lnDef>
      <a:spPr>
        <a:ln w="15875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200" dirty="0" smtClean="0">
            <a:latin typeface="+mj-lt"/>
          </a:defRPr>
        </a:defPPr>
      </a:lstStyle>
    </a:tx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68877</TotalTime>
  <Words>10820</Words>
  <Application>Microsoft Macintosh PowerPoint</Application>
  <PresentationFormat>全屏显示(4:3)</PresentationFormat>
  <Paragraphs>447</Paragraphs>
  <Slides>66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6" baseType="lpstr">
      <vt:lpstr>Arial Black</vt:lpstr>
      <vt:lpstr>Cambria Math</vt:lpstr>
      <vt:lpstr>Times</vt:lpstr>
      <vt:lpstr>Times New Roman</vt:lpstr>
      <vt:lpstr>Wingdings</vt:lpstr>
      <vt:lpstr>Wingdings 3</vt:lpstr>
      <vt:lpstr>宋体</vt:lpstr>
      <vt:lpstr>Arial</vt:lpstr>
      <vt:lpstr>Pixel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MS User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MS User</dc:creator>
  <cp:lastModifiedBy>Microsoft Office 用户</cp:lastModifiedBy>
  <cp:revision>1534</cp:revision>
  <dcterms:created xsi:type="dcterms:W3CDTF">2006-02-21T08:18:43Z</dcterms:created>
  <dcterms:modified xsi:type="dcterms:W3CDTF">2024-04-23T15:27:46Z</dcterms:modified>
</cp:coreProperties>
</file>